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360" r:id="rId6"/>
    <p:sldId id="359" r:id="rId7"/>
    <p:sldId id="264" r:id="rId8"/>
    <p:sldId id="319" r:id="rId9"/>
    <p:sldId id="299" r:id="rId10"/>
    <p:sldId id="362" r:id="rId11"/>
    <p:sldId id="289" r:id="rId12"/>
    <p:sldId id="358" r:id="rId13"/>
    <p:sldId id="294" r:id="rId14"/>
    <p:sldId id="302" r:id="rId15"/>
    <p:sldId id="303" r:id="rId16"/>
    <p:sldId id="301" r:id="rId17"/>
    <p:sldId id="295" r:id="rId18"/>
    <p:sldId id="297" r:id="rId19"/>
    <p:sldId id="306" r:id="rId20"/>
    <p:sldId id="305" r:id="rId21"/>
    <p:sldId id="307" r:id="rId22"/>
    <p:sldId id="356" r:id="rId23"/>
    <p:sldId id="311" r:id="rId24"/>
    <p:sldId id="308" r:id="rId25"/>
    <p:sldId id="338" r:id="rId26"/>
    <p:sldId id="310" r:id="rId27"/>
    <p:sldId id="361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7A00"/>
    <a:srgbClr val="B5EDFD"/>
    <a:srgbClr val="B16902"/>
    <a:srgbClr val="834F03"/>
    <a:srgbClr val="187EA9"/>
    <a:srgbClr val="8BD0FF"/>
    <a:srgbClr val="FF37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F258F-E32A-1747-9D39-2D353000ABC4}" type="datetimeFigureOut">
              <a:rPr lang="en-US" smtClean="0"/>
              <a:pPr/>
              <a:t>3/6/2016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D84A2-27F0-5E43-A59B-ED3C68192C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2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D84A2-27F0-5E43-A59B-ED3C68192C7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60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4DDCFFF-DE7C-4E11-841E-18B53E8EA5C5}" type="datetimeFigureOut">
              <a:rPr lang="cs-CZ" smtClean="0"/>
              <a:pPr/>
              <a:t>6.3.2016</a:t>
            </a:fld>
            <a:endParaRPr lang="cs-CZ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42C6BCD-CD91-4B4D-93EA-327607B0419D}" type="slidenum">
              <a:rPr lang="cs-CZ" smtClean="0"/>
              <a:pPr/>
              <a:t>‹#›</a:t>
            </a:fld>
            <a:endParaRPr lang="cs-CZ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2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0.jpe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4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jpeg"/><Relationship Id="rId3" Type="http://schemas.openxmlformats.org/officeDocument/2006/relationships/image" Target="../media/image3.png"/><Relationship Id="rId7" Type="http://schemas.openxmlformats.org/officeDocument/2006/relationships/image" Target="../media/image50.jpeg"/><Relationship Id="rId12" Type="http://schemas.openxmlformats.org/officeDocument/2006/relationships/image" Target="../media/image55.jpeg"/><Relationship Id="rId2" Type="http://schemas.openxmlformats.org/officeDocument/2006/relationships/image" Target="../media/image46.png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11" Type="http://schemas.openxmlformats.org/officeDocument/2006/relationships/image" Target="../media/image54.jpeg"/><Relationship Id="rId5" Type="http://schemas.openxmlformats.org/officeDocument/2006/relationships/image" Target="../media/image48.jpeg"/><Relationship Id="rId15" Type="http://schemas.openxmlformats.org/officeDocument/2006/relationships/image" Target="../media/image12.png"/><Relationship Id="rId10" Type="http://schemas.openxmlformats.org/officeDocument/2006/relationships/image" Target="../media/image53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Relationship Id="rId1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3.png"/><Relationship Id="rId7" Type="http://schemas.openxmlformats.org/officeDocument/2006/relationships/image" Target="../media/image7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jpe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7" Type="http://schemas.openxmlformats.org/officeDocument/2006/relationships/image" Target="../media/image8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83.png"/><Relationship Id="rId4" Type="http://schemas.openxmlformats.org/officeDocument/2006/relationships/image" Target="../media/image8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jpe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21" descr="D:\__NANO Slováci\00574 Panoram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93561"/>
            <a:ext cx="9144000" cy="4885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pic>
        <p:nvPicPr>
          <p:cNvPr id="7" name="Picture 2" descr="F:\__ NANO Slováci\no_cell_phone kopie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5949279"/>
            <a:ext cx="822422" cy="811833"/>
          </a:xfrm>
          <a:prstGeom prst="rect">
            <a:avLst/>
          </a:prstGeom>
          <a:noFill/>
        </p:spPr>
      </p:pic>
      <p:pic>
        <p:nvPicPr>
          <p:cNvPr id="2" name="Picture 1" descr="Nové Logo Lavylites barvy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340768"/>
            <a:ext cx="1536192" cy="26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3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lh6.googleusercontent.com/--7x0mYhB2-Q/TVVPsTzjElI/AAAAAAAAOPs/nZ56lgCzB54/s640/Tibor545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3300412"/>
            <a:ext cx="2409825" cy="3473450"/>
          </a:xfrm>
          <a:prstGeom prst="rect">
            <a:avLst/>
          </a:prstGeom>
          <a:noFill/>
          <a:ln w="19050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7" descr="imag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60428" y="3537428"/>
            <a:ext cx="1924050" cy="1416050"/>
          </a:xfrm>
          <a:prstGeom prst="rect">
            <a:avLst/>
          </a:pr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9" descr="http://www.gorogbutor.hu/gallery/lavyl1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3" y="5266636"/>
            <a:ext cx="1849745" cy="1365288"/>
          </a:xfrm>
          <a:prstGeom prst="rect">
            <a:avLst/>
          </a:pr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8" descr="image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50827" y="4245453"/>
            <a:ext cx="1712292" cy="1288384"/>
          </a:xfrm>
          <a:prstGeom prst="rect">
            <a:avLst/>
          </a:pr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AutoShape 10"/>
          <p:cNvSpPr>
            <a:spLocks/>
          </p:cNvSpPr>
          <p:nvPr/>
        </p:nvSpPr>
        <p:spPr bwMode="auto">
          <a:xfrm>
            <a:off x="1270669" y="732935"/>
            <a:ext cx="6303963" cy="722313"/>
          </a:xfrm>
          <a:custGeom>
            <a:avLst/>
            <a:gdLst>
              <a:gd name="T0" fmla="*/ 2147483647 w 21600"/>
              <a:gd name="T1" fmla="*/ 789843809 h 21600"/>
              <a:gd name="T2" fmla="*/ 2147483647 w 21600"/>
              <a:gd name="T3" fmla="*/ 789843809 h 21600"/>
              <a:gd name="T4" fmla="*/ 2147483647 w 21600"/>
              <a:gd name="T5" fmla="*/ 789843809 h 21600"/>
              <a:gd name="T6" fmla="*/ 2147483647 w 21600"/>
              <a:gd name="T7" fmla="*/ 78984380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  <a:sym typeface="Calibri" pitchFamily="34" charset="0"/>
              </a:rPr>
              <a:t>Съюз  с невидимата природа</a:t>
            </a:r>
            <a:r>
              <a:rPr lang="en-US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  <a:sym typeface="Calibri" pitchFamily="34" charset="0"/>
              </a:rPr>
              <a:t>:</a:t>
            </a:r>
            <a:endParaRPr lang="cs-CZ" altLang="cs-CZ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rebuchet MS Bold" charset="0"/>
              <a:cs typeface="Trebuchet MS Bold" charset="0"/>
              <a:sym typeface="Trebuchet MS Bold" charset="0"/>
            </a:endParaRPr>
          </a:p>
        </p:txBody>
      </p:sp>
      <p:sp>
        <p:nvSpPr>
          <p:cNvPr id="12" name="AutoShape 12"/>
          <p:cNvSpPr>
            <a:spLocks/>
          </p:cNvSpPr>
          <p:nvPr/>
        </p:nvSpPr>
        <p:spPr bwMode="auto">
          <a:xfrm>
            <a:off x="251520" y="1341172"/>
            <a:ext cx="8568952" cy="915987"/>
          </a:xfrm>
          <a:custGeom>
            <a:avLst/>
            <a:gdLst>
              <a:gd name="T0" fmla="*/ 2147483647 w 21600"/>
              <a:gd name="T1" fmla="*/ 823627649 h 21600"/>
              <a:gd name="T2" fmla="*/ 2147483647 w 21600"/>
              <a:gd name="T3" fmla="*/ 823627649 h 21600"/>
              <a:gd name="T4" fmla="*/ 2147483647 w 21600"/>
              <a:gd name="T5" fmla="*/ 823627649 h 21600"/>
              <a:gd name="T6" fmla="*/ 2147483647 w 21600"/>
              <a:gd name="T7" fmla="*/ 82362764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Изобретател</a:t>
            </a:r>
            <a:r>
              <a:rPr lang="cs-CZ" altLang="cs-CZ" sz="2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: </a:t>
            </a:r>
          </a:p>
          <a:p>
            <a:pPr eaLnBrk="1"/>
            <a:endParaRPr lang="cs-CZ" altLang="cs-CZ" sz="2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bg-BG" altLang="cs-CZ" dirty="0" smtClean="0">
                <a:solidFill>
                  <a:schemeClr val="tx1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Тибор Якабович</a:t>
            </a:r>
            <a:r>
              <a:rPr lang="cs-CZ" altLang="cs-CZ" dirty="0" smtClean="0">
                <a:solidFill>
                  <a:schemeClr val="tx1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 </a:t>
            </a:r>
            <a:r>
              <a:rPr lang="cs-CZ" altLang="cs-CZ" dirty="0">
                <a:solidFill>
                  <a:schemeClr val="tx1"/>
                </a:solidFill>
              </a:rPr>
              <a:t>– </a:t>
            </a:r>
            <a:r>
              <a:rPr lang="bg-BG" altLang="cs-CZ" dirty="0" smtClean="0">
                <a:solidFill>
                  <a:schemeClr val="tx1"/>
                </a:solidFill>
              </a:rPr>
              <a:t>химик и фармацевт, учен, международно признат специалист в областта на нанотехнологиите, баща на три деца, запален алпинист, изследовател на дивата и девтсвена природа...</a:t>
            </a:r>
          </a:p>
        </p:txBody>
      </p:sp>
      <p:pic>
        <p:nvPicPr>
          <p:cNvPr id="14" name="Picture 14" descr="image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68864" y="3140968"/>
            <a:ext cx="1689419" cy="1273869"/>
          </a:xfrm>
          <a:prstGeom prst="rect">
            <a:avLst/>
          </a:pr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pic>
        <p:nvPicPr>
          <p:cNvPr id="16" name="Picture 15" descr="Nové Logo Lavylites barvy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69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vital.hu/files/images/ege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089024"/>
            <a:ext cx="1358900" cy="5591175"/>
          </a:xfrm>
          <a:prstGeom prst="rect">
            <a:avLst/>
          </a:pr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7" descr="http://www.sensolite.hu/wp-content/uploads/2012/11/egesi-serules-300x20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3170" y="3089274"/>
            <a:ext cx="2587625" cy="1905000"/>
          </a:xfrm>
          <a:prstGeom prst="rect">
            <a:avLst/>
          </a:pr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8" descr="http://latrola.net/blok/wp-content/gallery/fotolol99/06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3356992"/>
            <a:ext cx="2664296" cy="2447563"/>
          </a:xfrm>
          <a:prstGeom prst="rect">
            <a:avLst/>
          </a:pr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AutoShape 9"/>
          <p:cNvSpPr>
            <a:spLocks/>
          </p:cNvSpPr>
          <p:nvPr/>
        </p:nvSpPr>
        <p:spPr bwMode="auto">
          <a:xfrm>
            <a:off x="1835696" y="1920874"/>
            <a:ext cx="6745437" cy="1135063"/>
          </a:xfrm>
          <a:custGeom>
            <a:avLst/>
            <a:gdLst>
              <a:gd name="T0" fmla="*/ 2147483647 w 21600"/>
              <a:gd name="T1" fmla="*/ 1567740870 h 21600"/>
              <a:gd name="T2" fmla="*/ 2147483647 w 21600"/>
              <a:gd name="T3" fmla="*/ 1567740870 h 21600"/>
              <a:gd name="T4" fmla="*/ 2147483647 w 21600"/>
              <a:gd name="T5" fmla="*/ 1567740870 h 21600"/>
              <a:gd name="T6" fmla="*/ 2147483647 w 21600"/>
              <a:gd name="T7" fmla="*/ 156774087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endParaRPr lang="cs-CZ" altLang="cs-CZ" dirty="0"/>
          </a:p>
          <a:p>
            <a:pPr eaLnBrk="1"/>
            <a:r>
              <a:rPr lang="bg-BG" altLang="cs-CZ" dirty="0" smtClean="0">
                <a:solidFill>
                  <a:schemeClr val="tx1"/>
                </a:solidFill>
              </a:rPr>
              <a:t>Прелом в лечението на изгарянията</a:t>
            </a:r>
            <a:r>
              <a:rPr lang="en-US" altLang="cs-CZ" dirty="0" smtClean="0">
                <a:solidFill>
                  <a:schemeClr val="tx1"/>
                </a:solidFill>
              </a:rPr>
              <a:t>.</a:t>
            </a:r>
            <a:endParaRPr lang="cs-CZ" altLang="cs-CZ" dirty="0">
              <a:solidFill>
                <a:schemeClr val="tx1"/>
              </a:solidFill>
            </a:endParaRPr>
          </a:p>
          <a:p>
            <a:pPr eaLnBrk="1"/>
            <a:r>
              <a:rPr lang="bg-BG" altLang="cs-CZ" dirty="0" smtClean="0">
                <a:solidFill>
                  <a:schemeClr val="tx1"/>
                </a:solidFill>
              </a:rPr>
              <a:t>При голяма загуба на кожа се прави кожен имплантат</a:t>
            </a:r>
            <a:r>
              <a:rPr lang="en-US" altLang="cs-CZ" dirty="0" smtClean="0">
                <a:solidFill>
                  <a:schemeClr val="tx1"/>
                </a:solidFill>
              </a:rPr>
              <a:t>.</a:t>
            </a:r>
            <a:endParaRPr lang="cs-CZ" altLang="cs-CZ" dirty="0">
              <a:solidFill>
                <a:schemeClr val="tx1"/>
              </a:solidFill>
            </a:endParaRPr>
          </a:p>
        </p:txBody>
      </p:sp>
      <p:sp>
        <p:nvSpPr>
          <p:cNvPr id="10" name="AutoShape 11"/>
          <p:cNvSpPr>
            <a:spLocks/>
          </p:cNvSpPr>
          <p:nvPr/>
        </p:nvSpPr>
        <p:spPr bwMode="auto">
          <a:xfrm>
            <a:off x="1835696" y="5297486"/>
            <a:ext cx="3025775" cy="573088"/>
          </a:xfrm>
          <a:custGeom>
            <a:avLst/>
            <a:gdLst>
              <a:gd name="T0" fmla="*/ 2147483647 w 21600"/>
              <a:gd name="T1" fmla="*/ 201709545 h 21600"/>
              <a:gd name="T2" fmla="*/ 2147483647 w 21600"/>
              <a:gd name="T3" fmla="*/ 201709545 h 21600"/>
              <a:gd name="T4" fmla="*/ 2147483647 w 21600"/>
              <a:gd name="T5" fmla="*/ 201709545 h 21600"/>
              <a:gd name="T6" fmla="*/ 2147483647 w 21600"/>
              <a:gd name="T7" fmla="*/ 20170954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dirty="0" smtClean="0">
                <a:solidFill>
                  <a:schemeClr val="tx1"/>
                </a:solidFill>
              </a:rPr>
              <a:t>...и в процеса на работа Якабович осъзнава, че...</a:t>
            </a:r>
            <a:endParaRPr lang="cs-CZ" altLang="cs-CZ" dirty="0">
              <a:solidFill>
                <a:schemeClr val="tx1"/>
              </a:solidFill>
            </a:endParaRPr>
          </a:p>
        </p:txBody>
      </p:sp>
      <p:sp>
        <p:nvSpPr>
          <p:cNvPr id="11" name="AutoShape 12"/>
          <p:cNvSpPr>
            <a:spLocks/>
          </p:cNvSpPr>
          <p:nvPr/>
        </p:nvSpPr>
        <p:spPr bwMode="auto">
          <a:xfrm>
            <a:off x="1857356" y="6072206"/>
            <a:ext cx="5092286" cy="331788"/>
          </a:xfrm>
          <a:custGeom>
            <a:avLst/>
            <a:gdLst>
              <a:gd name="T0" fmla="*/ 2147483647 w 21600"/>
              <a:gd name="T1" fmla="*/ 39142136 h 21600"/>
              <a:gd name="T2" fmla="*/ 2147483647 w 21600"/>
              <a:gd name="T3" fmla="*/ 39142136 h 21600"/>
              <a:gd name="T4" fmla="*/ 2147483647 w 21600"/>
              <a:gd name="T5" fmla="*/ 39142136 h 21600"/>
              <a:gd name="T6" fmla="*/ 2147483647 w 21600"/>
              <a:gd name="T7" fmla="*/ 391421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bg-BG" alt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изобретението надхвърля рамките на първоначалните очаквания</a:t>
            </a:r>
            <a:r>
              <a:rPr lang="cs-CZ" alt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...</a:t>
            </a:r>
            <a:endParaRPr lang="cs-CZ" altLang="cs-CZ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13" name="AutoShape 10"/>
          <p:cNvSpPr>
            <a:spLocks/>
          </p:cNvSpPr>
          <p:nvPr/>
        </p:nvSpPr>
        <p:spPr bwMode="auto">
          <a:xfrm>
            <a:off x="2071670" y="928670"/>
            <a:ext cx="6303963" cy="722313"/>
          </a:xfrm>
          <a:custGeom>
            <a:avLst/>
            <a:gdLst>
              <a:gd name="T0" fmla="*/ 2147483647 w 21600"/>
              <a:gd name="T1" fmla="*/ 789843809 h 21600"/>
              <a:gd name="T2" fmla="*/ 2147483647 w 21600"/>
              <a:gd name="T3" fmla="*/ 789843809 h 21600"/>
              <a:gd name="T4" fmla="*/ 2147483647 w 21600"/>
              <a:gd name="T5" fmla="*/ 789843809 h 21600"/>
              <a:gd name="T6" fmla="*/ 2147483647 w 21600"/>
              <a:gd name="T7" fmla="*/ 78984380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itchFamily="34" charset="0"/>
                <a:cs typeface="Calibri" pitchFamily="34" charset="0"/>
                <a:sym typeface="Calibri" pitchFamily="34" charset="0"/>
              </a:rPr>
              <a:t>Основи на изследователската дейност, изобретение и международно признание</a:t>
            </a:r>
            <a:endParaRPr lang="cs-CZ" altLang="cs-CZ" sz="28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rebuchet MS Bold" charset="0"/>
              <a:cs typeface="Trebuchet MS Bold" charset="0"/>
              <a:sym typeface="Trebuchet MS Bold" charset="0"/>
            </a:endParaRPr>
          </a:p>
        </p:txBody>
      </p:sp>
      <p:pic>
        <p:nvPicPr>
          <p:cNvPr id="32769" name="Picture 1" descr="G:\__ NANO Slováci\foto produktů\LA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2982698"/>
            <a:ext cx="874650" cy="2537379"/>
          </a:xfrm>
          <a:prstGeom prst="rect">
            <a:avLst/>
          </a:prstGeom>
          <a:noFill/>
        </p:spPr>
      </p:pic>
      <p:pic>
        <p:nvPicPr>
          <p:cNvPr id="15" name="Picture 14" descr="Nové Logo Lavylites barvy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0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9544" y="6015619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/>
          <p:cNvSpPr>
            <a:spLocks/>
          </p:cNvSpPr>
          <p:nvPr/>
        </p:nvSpPr>
        <p:spPr bwMode="auto">
          <a:xfrm>
            <a:off x="484792" y="2414811"/>
            <a:ext cx="4573587" cy="187828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dirty="0" smtClean="0">
                <a:solidFill>
                  <a:schemeClr val="tx1"/>
                </a:solidFill>
              </a:rPr>
              <a:t>В международната система </a:t>
            </a:r>
            <a:r>
              <a:rPr lang="cs-CZ" altLang="cs-CZ" dirty="0" smtClean="0">
                <a:solidFill>
                  <a:schemeClr val="tx1"/>
                </a:solidFill>
              </a:rPr>
              <a:t>(SI</a:t>
            </a:r>
            <a:r>
              <a:rPr lang="cs-CZ" altLang="cs-CZ" dirty="0">
                <a:solidFill>
                  <a:schemeClr val="tx1"/>
                </a:solidFill>
              </a:rPr>
              <a:t>) </a:t>
            </a:r>
            <a:r>
              <a:rPr lang="bg-BG" altLang="cs-CZ" dirty="0" smtClean="0">
                <a:solidFill>
                  <a:schemeClr val="tx1"/>
                </a:solidFill>
              </a:rPr>
              <a:t>думата </a:t>
            </a:r>
            <a:r>
              <a:rPr lang="cs-CZ" altLang="cs-CZ" dirty="0" smtClean="0">
                <a:solidFill>
                  <a:schemeClr val="tx1"/>
                </a:solidFill>
              </a:rPr>
              <a:t> “</a:t>
            </a:r>
            <a:r>
              <a:rPr lang="bg-BG" altLang="cs-CZ" dirty="0" smtClean="0">
                <a:solidFill>
                  <a:schemeClr val="tx1"/>
                </a:solidFill>
              </a:rPr>
              <a:t>нано</a:t>
            </a:r>
            <a:r>
              <a:rPr lang="cs-CZ" altLang="cs-CZ" dirty="0" smtClean="0">
                <a:solidFill>
                  <a:schemeClr val="tx1"/>
                </a:solidFill>
              </a:rPr>
              <a:t>" </a:t>
            </a:r>
            <a:r>
              <a:rPr lang="bg-BG" altLang="cs-CZ" dirty="0" smtClean="0">
                <a:solidFill>
                  <a:schemeClr val="tx1"/>
                </a:solidFill>
              </a:rPr>
              <a:t>означава, че мерната единица “нано” е една милиардна част от основната единица</a:t>
            </a:r>
            <a:r>
              <a:rPr lang="cs-CZ" altLang="cs-CZ" dirty="0"/>
              <a:t/>
            </a:r>
            <a:br>
              <a:rPr lang="cs-CZ" altLang="cs-CZ" dirty="0"/>
            </a:br>
            <a:endParaRPr lang="cs-CZ" altLang="cs-CZ" sz="1600" dirty="0"/>
          </a:p>
          <a:p>
            <a:pPr eaLnBrk="1"/>
            <a:r>
              <a:rPr lang="bg-BG" altLang="cs-CZ" sz="1600" dirty="0" smtClean="0">
                <a:solidFill>
                  <a:srgbClr val="FFFF00"/>
                </a:solidFill>
              </a:rPr>
              <a:t>Според това</a:t>
            </a:r>
            <a:r>
              <a:rPr lang="cs-CZ" altLang="cs-CZ" sz="1600" dirty="0" smtClean="0">
                <a:solidFill>
                  <a:srgbClr val="FFFF00"/>
                </a:solidFill>
              </a:rPr>
              <a:t> </a:t>
            </a:r>
            <a:r>
              <a:rPr lang="cs-CZ" altLang="cs-CZ" sz="1600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1 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нанометър</a:t>
            </a: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600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(nm) = 10</a:t>
            </a:r>
            <a:r>
              <a:rPr lang="cs-CZ" altLang="cs-CZ" sz="1600" baseline="30000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−9</a:t>
            </a:r>
            <a:r>
              <a:rPr lang="cs-CZ" altLang="cs-CZ" sz="1600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 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метра</a:t>
            </a: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. </a:t>
            </a:r>
            <a:endParaRPr lang="cs-CZ" altLang="cs-CZ" sz="16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endParaRPr lang="cs-CZ" altLang="cs-CZ" sz="800" dirty="0"/>
          </a:p>
        </p:txBody>
      </p:sp>
      <p:sp>
        <p:nvSpPr>
          <p:cNvPr id="7" name="AutoShape 7"/>
          <p:cNvSpPr>
            <a:spLocks/>
          </p:cNvSpPr>
          <p:nvPr/>
        </p:nvSpPr>
        <p:spPr bwMode="auto">
          <a:xfrm>
            <a:off x="484792" y="980728"/>
            <a:ext cx="4879296" cy="801688"/>
          </a:xfrm>
          <a:custGeom>
            <a:avLst/>
            <a:gdLst>
              <a:gd name="T0" fmla="*/ 2147483647 w 21600"/>
              <a:gd name="T1" fmla="*/ 552177419 h 21600"/>
              <a:gd name="T2" fmla="*/ 2147483647 w 21600"/>
              <a:gd name="T3" fmla="*/ 552177419 h 21600"/>
              <a:gd name="T4" fmla="*/ 2147483647 w 21600"/>
              <a:gd name="T5" fmla="*/ 552177419 h 21600"/>
              <a:gd name="T6" fmla="*/ 2147483647 w 21600"/>
              <a:gd name="T7" fmla="*/ 55217741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cs-CZ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Nanos</a:t>
            </a:r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cs-CZ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 гръцка дума, която означава </a:t>
            </a:r>
          </a:p>
          <a:p>
            <a:pPr eaLnBrk="1"/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“джудже”</a:t>
            </a:r>
            <a:endParaRPr lang="cs-CZ" altLang="cs-CZ" sz="2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8" descr="Nanometer Scal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8014" y="1221975"/>
            <a:ext cx="2448905" cy="502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11" name="Obdélník 2"/>
          <p:cNvSpPr>
            <a:spLocks noChangeArrowheads="1"/>
          </p:cNvSpPr>
          <p:nvPr/>
        </p:nvSpPr>
        <p:spPr bwMode="auto">
          <a:xfrm>
            <a:off x="319178" y="5636641"/>
            <a:ext cx="1439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i="1" dirty="0" smtClean="0">
                <a:solidFill>
                  <a:srgbClr val="FFFF00"/>
                </a:solidFill>
              </a:rPr>
              <a:t>Топка за тенис</a:t>
            </a:r>
            <a:endParaRPr lang="cs-CZ" altLang="cs-CZ" i="1" dirty="0">
              <a:solidFill>
                <a:srgbClr val="FFFF00"/>
              </a:solidFill>
            </a:endParaRPr>
          </a:p>
        </p:txBody>
      </p:sp>
      <p:sp>
        <p:nvSpPr>
          <p:cNvPr id="12" name="Obdélník 3"/>
          <p:cNvSpPr>
            <a:spLocks noChangeArrowheads="1"/>
          </p:cNvSpPr>
          <p:nvPr/>
        </p:nvSpPr>
        <p:spPr bwMode="auto">
          <a:xfrm>
            <a:off x="4643438" y="6072206"/>
            <a:ext cx="10080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i="1" dirty="0" smtClean="0">
                <a:solidFill>
                  <a:srgbClr val="FFFF00"/>
                </a:solidFill>
              </a:rPr>
              <a:t>Земно кълбо</a:t>
            </a:r>
            <a:endParaRPr lang="cs-CZ" altLang="cs-CZ" i="1" dirty="0">
              <a:solidFill>
                <a:srgbClr val="FFFF00"/>
              </a:solidFill>
            </a:endParaRPr>
          </a:p>
        </p:txBody>
      </p:sp>
      <p:pic>
        <p:nvPicPr>
          <p:cNvPr id="13" name="Picture 3" descr="D:\__NANO Slováci\0_74066_4468c929_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4546" y="4500570"/>
            <a:ext cx="3232633" cy="2023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D:\__NANO Slováci\tenisový míček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657" y="4775994"/>
            <a:ext cx="423756" cy="4237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Přímá spojnice 14"/>
          <p:cNvCxnSpPr/>
          <p:nvPr/>
        </p:nvCxnSpPr>
        <p:spPr>
          <a:xfrm flipV="1">
            <a:off x="1038315" y="4614726"/>
            <a:ext cx="2300224" cy="161267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>
            <a:off x="1038315" y="5280446"/>
            <a:ext cx="2221741" cy="967489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Nové Logo Lavylites barvy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8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>
            <a:spLocks/>
          </p:cNvSpPr>
          <p:nvPr/>
        </p:nvSpPr>
        <p:spPr bwMode="auto">
          <a:xfrm>
            <a:off x="428596" y="285728"/>
            <a:ext cx="7918302" cy="446088"/>
          </a:xfrm>
          <a:custGeom>
            <a:avLst/>
            <a:gdLst>
              <a:gd name="T0" fmla="*/ 2147483647 w 21600"/>
              <a:gd name="T1" fmla="*/ 95131446 h 21600"/>
              <a:gd name="T2" fmla="*/ 2147483647 w 21600"/>
              <a:gd name="T3" fmla="*/ 95131446 h 21600"/>
              <a:gd name="T4" fmla="*/ 2147483647 w 21600"/>
              <a:gd name="T5" fmla="*/ 95131446 h 21600"/>
              <a:gd name="T6" fmla="*/ 2147483647 w 21600"/>
              <a:gd name="T7" fmla="*/ 951314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Носител с размери нано – НАНОЕФЕКТОР </a:t>
            </a:r>
            <a:r>
              <a:rPr lang="cs-CZ" altLang="cs-CZ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– </a:t>
            </a:r>
            <a:r>
              <a:rPr lang="bg-BG" altLang="cs-CZ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реализатор</a:t>
            </a:r>
            <a:endParaRPr lang="cs-CZ" altLang="cs-CZ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8"/>
          <p:cNvSpPr>
            <a:spLocks/>
          </p:cNvSpPr>
          <p:nvPr/>
        </p:nvSpPr>
        <p:spPr bwMode="auto">
          <a:xfrm>
            <a:off x="532158" y="3899455"/>
            <a:ext cx="6488113" cy="1662904"/>
          </a:xfrm>
          <a:custGeom>
            <a:avLst/>
            <a:gdLst>
              <a:gd name="T0" fmla="*/ 2147483647 w 21600"/>
              <a:gd name="T1" fmla="*/ 1451786073 h 21600"/>
              <a:gd name="T2" fmla="*/ 2147483647 w 21600"/>
              <a:gd name="T3" fmla="*/ 1451786073 h 21600"/>
              <a:gd name="T4" fmla="*/ 2147483647 w 21600"/>
              <a:gd name="T5" fmla="*/ 1451786073 h 21600"/>
              <a:gd name="T6" fmla="*/ 2147483647 w 21600"/>
              <a:gd name="T7" fmla="*/ 145178607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endParaRPr lang="cs-CZ" altLang="cs-CZ" dirty="0"/>
          </a:p>
        </p:txBody>
      </p:sp>
      <p:pic>
        <p:nvPicPr>
          <p:cNvPr id="13" name="Picture 12" descr="http://behance.vo.llnwd.net/profiles21/1672383/projects/5399195/8885d762fb39291bcd845908e019096e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3140968"/>
            <a:ext cx="159620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 descr="RECEPTORY 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3356992"/>
            <a:ext cx="6733216" cy="3312368"/>
          </a:xfrm>
          <a:prstGeom prst="rect">
            <a:avLst/>
          </a:prstGeom>
        </p:spPr>
      </p:pic>
      <p:pic>
        <p:nvPicPr>
          <p:cNvPr id="3" name="Picture 2" descr="s_1142341058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20" y="1196752"/>
            <a:ext cx="3240360" cy="1944216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2123728" y="1196752"/>
            <a:ext cx="2825750" cy="1238258"/>
          </a:xfrm>
          <a:custGeom>
            <a:avLst/>
            <a:gdLst>
              <a:gd name="connsiteX0" fmla="*/ 2825750 w 2825750"/>
              <a:gd name="connsiteY0" fmla="*/ 0 h 1238258"/>
              <a:gd name="connsiteX1" fmla="*/ 2825750 w 2825750"/>
              <a:gd name="connsiteY1" fmla="*/ 0 h 1238258"/>
              <a:gd name="connsiteX2" fmla="*/ 2667000 w 2825750"/>
              <a:gd name="connsiteY2" fmla="*/ 31750 h 1238258"/>
              <a:gd name="connsiteX3" fmla="*/ 2624667 w 2825750"/>
              <a:gd name="connsiteY3" fmla="*/ 52917 h 1238258"/>
              <a:gd name="connsiteX4" fmla="*/ 2561167 w 2825750"/>
              <a:gd name="connsiteY4" fmla="*/ 74083 h 1238258"/>
              <a:gd name="connsiteX5" fmla="*/ 2529417 w 2825750"/>
              <a:gd name="connsiteY5" fmla="*/ 105833 h 1238258"/>
              <a:gd name="connsiteX6" fmla="*/ 2465917 w 2825750"/>
              <a:gd name="connsiteY6" fmla="*/ 137583 h 1238258"/>
              <a:gd name="connsiteX7" fmla="*/ 2434167 w 2825750"/>
              <a:gd name="connsiteY7" fmla="*/ 169333 h 1238258"/>
              <a:gd name="connsiteX8" fmla="*/ 2328333 w 2825750"/>
              <a:gd name="connsiteY8" fmla="*/ 243417 h 1238258"/>
              <a:gd name="connsiteX9" fmla="*/ 2286000 w 2825750"/>
              <a:gd name="connsiteY9" fmla="*/ 264583 h 1238258"/>
              <a:gd name="connsiteX10" fmla="*/ 2254250 w 2825750"/>
              <a:gd name="connsiteY10" fmla="*/ 296333 h 1238258"/>
              <a:gd name="connsiteX11" fmla="*/ 2137833 w 2825750"/>
              <a:gd name="connsiteY11" fmla="*/ 359833 h 1238258"/>
              <a:gd name="connsiteX12" fmla="*/ 2074333 w 2825750"/>
              <a:gd name="connsiteY12" fmla="*/ 381000 h 1238258"/>
              <a:gd name="connsiteX13" fmla="*/ 2032000 w 2825750"/>
              <a:gd name="connsiteY13" fmla="*/ 412750 h 1238258"/>
              <a:gd name="connsiteX14" fmla="*/ 1809750 w 2825750"/>
              <a:gd name="connsiteY14" fmla="*/ 412750 h 1238258"/>
              <a:gd name="connsiteX15" fmla="*/ 1682750 w 2825750"/>
              <a:gd name="connsiteY15" fmla="*/ 423333 h 1238258"/>
              <a:gd name="connsiteX16" fmla="*/ 1629833 w 2825750"/>
              <a:gd name="connsiteY16" fmla="*/ 486833 h 1238258"/>
              <a:gd name="connsiteX17" fmla="*/ 1598083 w 2825750"/>
              <a:gd name="connsiteY17" fmla="*/ 508000 h 1238258"/>
              <a:gd name="connsiteX18" fmla="*/ 1587500 w 2825750"/>
              <a:gd name="connsiteY18" fmla="*/ 539750 h 1238258"/>
              <a:gd name="connsiteX19" fmla="*/ 1555750 w 2825750"/>
              <a:gd name="connsiteY19" fmla="*/ 560917 h 1238258"/>
              <a:gd name="connsiteX20" fmla="*/ 1460500 w 2825750"/>
              <a:gd name="connsiteY20" fmla="*/ 635000 h 1238258"/>
              <a:gd name="connsiteX21" fmla="*/ 1428750 w 2825750"/>
              <a:gd name="connsiteY21" fmla="*/ 656167 h 1238258"/>
              <a:gd name="connsiteX22" fmla="*/ 1365250 w 2825750"/>
              <a:gd name="connsiteY22" fmla="*/ 677333 h 1238258"/>
              <a:gd name="connsiteX23" fmla="*/ 1333500 w 2825750"/>
              <a:gd name="connsiteY23" fmla="*/ 698500 h 1238258"/>
              <a:gd name="connsiteX24" fmla="*/ 1195917 w 2825750"/>
              <a:gd name="connsiteY24" fmla="*/ 719667 h 1238258"/>
              <a:gd name="connsiteX25" fmla="*/ 1121833 w 2825750"/>
              <a:gd name="connsiteY25" fmla="*/ 751417 h 1238258"/>
              <a:gd name="connsiteX26" fmla="*/ 1100667 w 2825750"/>
              <a:gd name="connsiteY26" fmla="*/ 783167 h 1238258"/>
              <a:gd name="connsiteX27" fmla="*/ 1068917 w 2825750"/>
              <a:gd name="connsiteY27" fmla="*/ 814917 h 1238258"/>
              <a:gd name="connsiteX28" fmla="*/ 1047750 w 2825750"/>
              <a:gd name="connsiteY28" fmla="*/ 846667 h 1238258"/>
              <a:gd name="connsiteX29" fmla="*/ 984250 w 2825750"/>
              <a:gd name="connsiteY29" fmla="*/ 889000 h 1238258"/>
              <a:gd name="connsiteX30" fmla="*/ 920750 w 2825750"/>
              <a:gd name="connsiteY30" fmla="*/ 931333 h 1238258"/>
              <a:gd name="connsiteX31" fmla="*/ 857250 w 2825750"/>
              <a:gd name="connsiteY31" fmla="*/ 952500 h 1238258"/>
              <a:gd name="connsiteX32" fmla="*/ 825500 w 2825750"/>
              <a:gd name="connsiteY32" fmla="*/ 963083 h 1238258"/>
              <a:gd name="connsiteX33" fmla="*/ 772583 w 2825750"/>
              <a:gd name="connsiteY33" fmla="*/ 973667 h 1238258"/>
              <a:gd name="connsiteX34" fmla="*/ 677333 w 2825750"/>
              <a:gd name="connsiteY34" fmla="*/ 1026583 h 1238258"/>
              <a:gd name="connsiteX35" fmla="*/ 645583 w 2825750"/>
              <a:gd name="connsiteY35" fmla="*/ 1037167 h 1238258"/>
              <a:gd name="connsiteX36" fmla="*/ 603250 w 2825750"/>
              <a:gd name="connsiteY36" fmla="*/ 1058333 h 1238258"/>
              <a:gd name="connsiteX37" fmla="*/ 550333 w 2825750"/>
              <a:gd name="connsiteY37" fmla="*/ 1068917 h 1238258"/>
              <a:gd name="connsiteX38" fmla="*/ 518583 w 2825750"/>
              <a:gd name="connsiteY38" fmla="*/ 1079500 h 1238258"/>
              <a:gd name="connsiteX39" fmla="*/ 391583 w 2825750"/>
              <a:gd name="connsiteY39" fmla="*/ 1090083 h 1238258"/>
              <a:gd name="connsiteX40" fmla="*/ 285750 w 2825750"/>
              <a:gd name="connsiteY40" fmla="*/ 1100667 h 1238258"/>
              <a:gd name="connsiteX41" fmla="*/ 222250 w 2825750"/>
              <a:gd name="connsiteY41" fmla="*/ 1153583 h 1238258"/>
              <a:gd name="connsiteX42" fmla="*/ 127000 w 2825750"/>
              <a:gd name="connsiteY42" fmla="*/ 1195917 h 1238258"/>
              <a:gd name="connsiteX43" fmla="*/ 95250 w 2825750"/>
              <a:gd name="connsiteY43" fmla="*/ 1217083 h 1238258"/>
              <a:gd name="connsiteX44" fmla="*/ 63500 w 2825750"/>
              <a:gd name="connsiteY44" fmla="*/ 1227667 h 1238258"/>
              <a:gd name="connsiteX45" fmla="*/ 0 w 2825750"/>
              <a:gd name="connsiteY45" fmla="*/ 1238250 h 1238258"/>
              <a:gd name="connsiteX46" fmla="*/ 0 w 2825750"/>
              <a:gd name="connsiteY46" fmla="*/ 1238250 h 1238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825750" h="1238258">
                <a:moveTo>
                  <a:pt x="2825750" y="0"/>
                </a:moveTo>
                <a:lnTo>
                  <a:pt x="2825750" y="0"/>
                </a:lnTo>
                <a:cubicBezTo>
                  <a:pt x="2765886" y="6651"/>
                  <a:pt x="2720603" y="4948"/>
                  <a:pt x="2667000" y="31750"/>
                </a:cubicBezTo>
                <a:cubicBezTo>
                  <a:pt x="2652889" y="38806"/>
                  <a:pt x="2639315" y="47058"/>
                  <a:pt x="2624667" y="52917"/>
                </a:cubicBezTo>
                <a:cubicBezTo>
                  <a:pt x="2603951" y="61203"/>
                  <a:pt x="2561167" y="74083"/>
                  <a:pt x="2561167" y="74083"/>
                </a:cubicBezTo>
                <a:cubicBezTo>
                  <a:pt x="2550584" y="84666"/>
                  <a:pt x="2541870" y="97531"/>
                  <a:pt x="2529417" y="105833"/>
                </a:cubicBezTo>
                <a:cubicBezTo>
                  <a:pt x="2433954" y="169476"/>
                  <a:pt x="2565834" y="54320"/>
                  <a:pt x="2465917" y="137583"/>
                </a:cubicBezTo>
                <a:cubicBezTo>
                  <a:pt x="2454419" y="147165"/>
                  <a:pt x="2445531" y="159593"/>
                  <a:pt x="2434167" y="169333"/>
                </a:cubicBezTo>
                <a:cubicBezTo>
                  <a:pt x="2415587" y="185259"/>
                  <a:pt x="2342900" y="236134"/>
                  <a:pt x="2328333" y="243417"/>
                </a:cubicBezTo>
                <a:lnTo>
                  <a:pt x="2286000" y="264583"/>
                </a:lnTo>
                <a:cubicBezTo>
                  <a:pt x="2275417" y="275166"/>
                  <a:pt x="2265748" y="286751"/>
                  <a:pt x="2254250" y="296333"/>
                </a:cubicBezTo>
                <a:cubicBezTo>
                  <a:pt x="2228485" y="317804"/>
                  <a:pt x="2153903" y="354476"/>
                  <a:pt x="2137833" y="359833"/>
                </a:cubicBezTo>
                <a:lnTo>
                  <a:pt x="2074333" y="381000"/>
                </a:lnTo>
                <a:cubicBezTo>
                  <a:pt x="2060222" y="391583"/>
                  <a:pt x="2047777" y="404862"/>
                  <a:pt x="2032000" y="412750"/>
                </a:cubicBezTo>
                <a:cubicBezTo>
                  <a:pt x="1976398" y="440551"/>
                  <a:pt x="1818269" y="413251"/>
                  <a:pt x="1809750" y="412750"/>
                </a:cubicBezTo>
                <a:cubicBezTo>
                  <a:pt x="1767417" y="416278"/>
                  <a:pt x="1723796" y="412388"/>
                  <a:pt x="1682750" y="423333"/>
                </a:cubicBezTo>
                <a:cubicBezTo>
                  <a:pt x="1659108" y="429637"/>
                  <a:pt x="1644768" y="471898"/>
                  <a:pt x="1629833" y="486833"/>
                </a:cubicBezTo>
                <a:cubicBezTo>
                  <a:pt x="1620839" y="495827"/>
                  <a:pt x="1608666" y="500944"/>
                  <a:pt x="1598083" y="508000"/>
                </a:cubicBezTo>
                <a:cubicBezTo>
                  <a:pt x="1594555" y="518583"/>
                  <a:pt x="1594469" y="531039"/>
                  <a:pt x="1587500" y="539750"/>
                </a:cubicBezTo>
                <a:cubicBezTo>
                  <a:pt x="1579554" y="549682"/>
                  <a:pt x="1565521" y="552774"/>
                  <a:pt x="1555750" y="560917"/>
                </a:cubicBezTo>
                <a:cubicBezTo>
                  <a:pt x="1456275" y="643813"/>
                  <a:pt x="1620989" y="528007"/>
                  <a:pt x="1460500" y="635000"/>
                </a:cubicBezTo>
                <a:cubicBezTo>
                  <a:pt x="1449917" y="642056"/>
                  <a:pt x="1440817" y="652145"/>
                  <a:pt x="1428750" y="656167"/>
                </a:cubicBezTo>
                <a:lnTo>
                  <a:pt x="1365250" y="677333"/>
                </a:lnTo>
                <a:cubicBezTo>
                  <a:pt x="1354667" y="684389"/>
                  <a:pt x="1344877" y="692812"/>
                  <a:pt x="1333500" y="698500"/>
                </a:cubicBezTo>
                <a:cubicBezTo>
                  <a:pt x="1295361" y="717569"/>
                  <a:pt x="1226262" y="716632"/>
                  <a:pt x="1195917" y="719667"/>
                </a:cubicBezTo>
                <a:cubicBezTo>
                  <a:pt x="1163531" y="727763"/>
                  <a:pt x="1146196" y="727054"/>
                  <a:pt x="1121833" y="751417"/>
                </a:cubicBezTo>
                <a:cubicBezTo>
                  <a:pt x="1112839" y="760411"/>
                  <a:pt x="1108810" y="773396"/>
                  <a:pt x="1100667" y="783167"/>
                </a:cubicBezTo>
                <a:cubicBezTo>
                  <a:pt x="1091085" y="794665"/>
                  <a:pt x="1078499" y="803419"/>
                  <a:pt x="1068917" y="814917"/>
                </a:cubicBezTo>
                <a:cubicBezTo>
                  <a:pt x="1060774" y="824688"/>
                  <a:pt x="1057323" y="838291"/>
                  <a:pt x="1047750" y="846667"/>
                </a:cubicBezTo>
                <a:cubicBezTo>
                  <a:pt x="1028605" y="863419"/>
                  <a:pt x="1005417" y="874889"/>
                  <a:pt x="984250" y="889000"/>
                </a:cubicBezTo>
                <a:lnTo>
                  <a:pt x="920750" y="931333"/>
                </a:lnTo>
                <a:lnTo>
                  <a:pt x="857250" y="952500"/>
                </a:lnTo>
                <a:cubicBezTo>
                  <a:pt x="846667" y="956028"/>
                  <a:pt x="836439" y="960895"/>
                  <a:pt x="825500" y="963083"/>
                </a:cubicBezTo>
                <a:lnTo>
                  <a:pt x="772583" y="973667"/>
                </a:lnTo>
                <a:cubicBezTo>
                  <a:pt x="739121" y="993745"/>
                  <a:pt x="712769" y="1011396"/>
                  <a:pt x="677333" y="1026583"/>
                </a:cubicBezTo>
                <a:cubicBezTo>
                  <a:pt x="667079" y="1030977"/>
                  <a:pt x="655837" y="1032772"/>
                  <a:pt x="645583" y="1037167"/>
                </a:cubicBezTo>
                <a:cubicBezTo>
                  <a:pt x="631082" y="1043382"/>
                  <a:pt x="618217" y="1053344"/>
                  <a:pt x="603250" y="1058333"/>
                </a:cubicBezTo>
                <a:cubicBezTo>
                  <a:pt x="586185" y="1064021"/>
                  <a:pt x="567784" y="1064554"/>
                  <a:pt x="550333" y="1068917"/>
                </a:cubicBezTo>
                <a:cubicBezTo>
                  <a:pt x="539510" y="1071623"/>
                  <a:pt x="529166" y="1075972"/>
                  <a:pt x="518583" y="1079500"/>
                </a:cubicBezTo>
                <a:cubicBezTo>
                  <a:pt x="453093" y="1123161"/>
                  <a:pt x="517458" y="1090083"/>
                  <a:pt x="391583" y="1090083"/>
                </a:cubicBezTo>
                <a:cubicBezTo>
                  <a:pt x="356129" y="1090083"/>
                  <a:pt x="321028" y="1097139"/>
                  <a:pt x="285750" y="1100667"/>
                </a:cubicBezTo>
                <a:cubicBezTo>
                  <a:pt x="206928" y="1153214"/>
                  <a:pt x="303730" y="1085682"/>
                  <a:pt x="222250" y="1153583"/>
                </a:cubicBezTo>
                <a:cubicBezTo>
                  <a:pt x="136101" y="1225374"/>
                  <a:pt x="265425" y="1103637"/>
                  <a:pt x="127000" y="1195917"/>
                </a:cubicBezTo>
                <a:cubicBezTo>
                  <a:pt x="116417" y="1202972"/>
                  <a:pt x="106627" y="1211395"/>
                  <a:pt x="95250" y="1217083"/>
                </a:cubicBezTo>
                <a:cubicBezTo>
                  <a:pt x="85272" y="1222072"/>
                  <a:pt x="74323" y="1224961"/>
                  <a:pt x="63500" y="1227667"/>
                </a:cubicBezTo>
                <a:cubicBezTo>
                  <a:pt x="18401" y="1238942"/>
                  <a:pt x="26360" y="1238250"/>
                  <a:pt x="0" y="1238250"/>
                </a:cubicBezTo>
                <a:lnTo>
                  <a:pt x="0" y="1238250"/>
                </a:lnTo>
              </a:path>
            </a:pathLst>
          </a:custGeom>
          <a:ln>
            <a:solidFill>
              <a:srgbClr val="FF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860032" y="1124744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283968" y="1412776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3779912" y="1556792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3848" y="1916832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55776" y="2204864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2051720" y="2348880"/>
            <a:ext cx="144016" cy="14401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170080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rebuchet MS"/>
              </a:rPr>
              <a:t>ВИТАМИН</a:t>
            </a:r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rebuchet MS" panose="020B0603020202020204" pitchFamily="34" charset="0"/>
                <a:cs typeface="Trebuchet MS"/>
              </a:rPr>
              <a:t> C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2120" y="1484784"/>
            <a:ext cx="3491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rebuchet MS" panose="020B0603020202020204" pitchFamily="34" charset="0"/>
                <a:cs typeface="Trebuchet MS"/>
              </a:rPr>
              <a:t>Междуклртъчно пространство</a:t>
            </a:r>
            <a:endParaRPr lang="en-US" dirty="0" smtClean="0">
              <a:latin typeface="Trebuchet MS" panose="020B0603020202020204" pitchFamily="34" charset="0"/>
              <a:cs typeface="Trebuchet MS"/>
            </a:endParaRPr>
          </a:p>
          <a:p>
            <a:endParaRPr lang="bg-BG" dirty="0" smtClean="0">
              <a:latin typeface="Trebuchet MS" panose="020B0603020202020204" pitchFamily="34" charset="0"/>
              <a:cs typeface="Trebuchet MS"/>
            </a:endParaRPr>
          </a:p>
          <a:p>
            <a:r>
              <a:rPr lang="bg-BG" dirty="0" smtClean="0">
                <a:latin typeface="Trebuchet MS" panose="020B0603020202020204" pitchFamily="34" charset="0"/>
                <a:cs typeface="Trebuchet MS"/>
              </a:rPr>
              <a:t>Клетка</a:t>
            </a:r>
            <a:endParaRPr lang="en-US" dirty="0">
              <a:latin typeface="Trebuchet MS" panose="020B0603020202020204" pitchFamily="34" charset="0"/>
              <a:cs typeface="Trebuchet M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52120" y="2636912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Trebuchet MS" panose="020B0603020202020204" pitchFamily="34" charset="0"/>
              </a:rPr>
              <a:t>Клетъчна мембрана</a:t>
            </a:r>
            <a:endParaRPr lang="en-US" dirty="0">
              <a:latin typeface="Trebuchet MS" panose="020B0603020202020204" pitchFamily="34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211960" y="1700808"/>
            <a:ext cx="1440160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3923928" y="2276872"/>
            <a:ext cx="1728192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5148064" y="2564904"/>
            <a:ext cx="504056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5148064" y="2852936"/>
            <a:ext cx="504056" cy="10081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572000" y="594928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ДА</a:t>
            </a:r>
            <a:endParaRPr lang="en-US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2048" name="TextBox 2047"/>
          <p:cNvSpPr txBox="1"/>
          <p:nvPr/>
        </p:nvSpPr>
        <p:spPr>
          <a:xfrm>
            <a:off x="6156176" y="558924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FFFF"/>
                </a:solidFill>
                <a:latin typeface="Trebuchet MS" panose="020B0603020202020204" pitchFamily="34" charset="0"/>
              </a:rPr>
              <a:t>НЕ</a:t>
            </a:r>
            <a:endParaRPr lang="en-US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36" name="Straight Arrow Connector 35"/>
          <p:cNvCxnSpPr>
            <a:endCxn id="20" idx="3"/>
          </p:cNvCxnSpPr>
          <p:nvPr/>
        </p:nvCxnSpPr>
        <p:spPr>
          <a:xfrm>
            <a:off x="1259632" y="2060848"/>
            <a:ext cx="813179" cy="410957"/>
          </a:xfrm>
          <a:prstGeom prst="straightConnector1">
            <a:avLst/>
          </a:prstGeom>
          <a:ln>
            <a:solidFill>
              <a:srgbClr val="8BD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259632" y="2060848"/>
            <a:ext cx="2952328" cy="2520280"/>
          </a:xfrm>
          <a:prstGeom prst="straightConnector1">
            <a:avLst/>
          </a:prstGeom>
          <a:ln>
            <a:solidFill>
              <a:srgbClr val="8BD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5" name="Freeform 2054"/>
          <p:cNvSpPr/>
          <p:nvPr/>
        </p:nvSpPr>
        <p:spPr>
          <a:xfrm>
            <a:off x="5222015" y="4324742"/>
            <a:ext cx="525500" cy="1894127"/>
          </a:xfrm>
          <a:custGeom>
            <a:avLst/>
            <a:gdLst>
              <a:gd name="connsiteX0" fmla="*/ 0 w 525500"/>
              <a:gd name="connsiteY0" fmla="*/ 0 h 1894127"/>
              <a:gd name="connsiteX1" fmla="*/ 0 w 525500"/>
              <a:gd name="connsiteY1" fmla="*/ 0 h 1894127"/>
              <a:gd name="connsiteX2" fmla="*/ 43790 w 525500"/>
              <a:gd name="connsiteY2" fmla="*/ 131384 h 1894127"/>
              <a:gd name="connsiteX3" fmla="*/ 98529 w 525500"/>
              <a:gd name="connsiteY3" fmla="*/ 208025 h 1894127"/>
              <a:gd name="connsiteX4" fmla="*/ 131371 w 525500"/>
              <a:gd name="connsiteY4" fmla="*/ 218974 h 1894127"/>
              <a:gd name="connsiteX5" fmla="*/ 153267 w 525500"/>
              <a:gd name="connsiteY5" fmla="*/ 284666 h 1894127"/>
              <a:gd name="connsiteX6" fmla="*/ 131371 w 525500"/>
              <a:gd name="connsiteY6" fmla="*/ 602179 h 1894127"/>
              <a:gd name="connsiteX7" fmla="*/ 120424 w 525500"/>
              <a:gd name="connsiteY7" fmla="*/ 941589 h 1894127"/>
              <a:gd name="connsiteX8" fmla="*/ 98529 w 525500"/>
              <a:gd name="connsiteY8" fmla="*/ 974435 h 1894127"/>
              <a:gd name="connsiteX9" fmla="*/ 54738 w 525500"/>
              <a:gd name="connsiteY9" fmla="*/ 1029179 h 1894127"/>
              <a:gd name="connsiteX10" fmla="*/ 43790 w 525500"/>
              <a:gd name="connsiteY10" fmla="*/ 1062025 h 1894127"/>
              <a:gd name="connsiteX11" fmla="*/ 21895 w 525500"/>
              <a:gd name="connsiteY11" fmla="*/ 1160563 h 1894127"/>
              <a:gd name="connsiteX12" fmla="*/ 98529 w 525500"/>
              <a:gd name="connsiteY12" fmla="*/ 1280999 h 1894127"/>
              <a:gd name="connsiteX13" fmla="*/ 164214 w 525500"/>
              <a:gd name="connsiteY13" fmla="*/ 1302896 h 1894127"/>
              <a:gd name="connsiteX14" fmla="*/ 229900 w 525500"/>
              <a:gd name="connsiteY14" fmla="*/ 1346691 h 1894127"/>
              <a:gd name="connsiteX15" fmla="*/ 317481 w 525500"/>
              <a:gd name="connsiteY15" fmla="*/ 1401435 h 1894127"/>
              <a:gd name="connsiteX16" fmla="*/ 350324 w 525500"/>
              <a:gd name="connsiteY16" fmla="*/ 1434281 h 1894127"/>
              <a:gd name="connsiteX17" fmla="*/ 416010 w 525500"/>
              <a:gd name="connsiteY17" fmla="*/ 1478076 h 1894127"/>
              <a:gd name="connsiteX18" fmla="*/ 448852 w 525500"/>
              <a:gd name="connsiteY18" fmla="*/ 1620409 h 1894127"/>
              <a:gd name="connsiteX19" fmla="*/ 470748 w 525500"/>
              <a:gd name="connsiteY19" fmla="*/ 1751794 h 1894127"/>
              <a:gd name="connsiteX20" fmla="*/ 492643 w 525500"/>
              <a:gd name="connsiteY20" fmla="*/ 1784640 h 1894127"/>
              <a:gd name="connsiteX21" fmla="*/ 503591 w 525500"/>
              <a:gd name="connsiteY21" fmla="*/ 1828435 h 1894127"/>
              <a:gd name="connsiteX22" fmla="*/ 525486 w 525500"/>
              <a:gd name="connsiteY22" fmla="*/ 1894127 h 1894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525500" h="1894127">
                <a:moveTo>
                  <a:pt x="0" y="0"/>
                </a:moveTo>
                <a:lnTo>
                  <a:pt x="0" y="0"/>
                </a:lnTo>
                <a:lnTo>
                  <a:pt x="43790" y="131384"/>
                </a:lnTo>
                <a:cubicBezTo>
                  <a:pt x="54005" y="162031"/>
                  <a:pt x="59566" y="195036"/>
                  <a:pt x="98529" y="208025"/>
                </a:cubicBezTo>
                <a:lnTo>
                  <a:pt x="131371" y="218974"/>
                </a:lnTo>
                <a:cubicBezTo>
                  <a:pt x="138670" y="240871"/>
                  <a:pt x="155184" y="261664"/>
                  <a:pt x="153267" y="284666"/>
                </a:cubicBezTo>
                <a:cubicBezTo>
                  <a:pt x="142739" y="411014"/>
                  <a:pt x="137007" y="466892"/>
                  <a:pt x="131371" y="602179"/>
                </a:cubicBezTo>
                <a:cubicBezTo>
                  <a:pt x="126659" y="715276"/>
                  <a:pt x="130372" y="828831"/>
                  <a:pt x="120424" y="941589"/>
                </a:cubicBezTo>
                <a:cubicBezTo>
                  <a:pt x="119268" y="954696"/>
                  <a:pt x="106748" y="964160"/>
                  <a:pt x="98529" y="974435"/>
                </a:cubicBezTo>
                <a:cubicBezTo>
                  <a:pt x="71370" y="1008386"/>
                  <a:pt x="77206" y="984238"/>
                  <a:pt x="54738" y="1029179"/>
                </a:cubicBezTo>
                <a:cubicBezTo>
                  <a:pt x="49577" y="1039502"/>
                  <a:pt x="46960" y="1050928"/>
                  <a:pt x="43790" y="1062025"/>
                </a:cubicBezTo>
                <a:cubicBezTo>
                  <a:pt x="33487" y="1098091"/>
                  <a:pt x="29417" y="1122949"/>
                  <a:pt x="21895" y="1160563"/>
                </a:cubicBezTo>
                <a:cubicBezTo>
                  <a:pt x="32291" y="1233337"/>
                  <a:pt x="15730" y="1253397"/>
                  <a:pt x="98529" y="1280999"/>
                </a:cubicBezTo>
                <a:lnTo>
                  <a:pt x="164214" y="1302896"/>
                </a:lnTo>
                <a:cubicBezTo>
                  <a:pt x="186109" y="1317494"/>
                  <a:pt x="207699" y="1332562"/>
                  <a:pt x="229900" y="1346691"/>
                </a:cubicBezTo>
                <a:cubicBezTo>
                  <a:pt x="238947" y="1352448"/>
                  <a:pt x="302164" y="1388669"/>
                  <a:pt x="317481" y="1401435"/>
                </a:cubicBezTo>
                <a:cubicBezTo>
                  <a:pt x="329375" y="1411348"/>
                  <a:pt x="337725" y="1425281"/>
                  <a:pt x="350324" y="1434281"/>
                </a:cubicBezTo>
                <a:cubicBezTo>
                  <a:pt x="443114" y="1500566"/>
                  <a:pt x="357422" y="1419482"/>
                  <a:pt x="416010" y="1478076"/>
                </a:cubicBezTo>
                <a:cubicBezTo>
                  <a:pt x="443524" y="1560626"/>
                  <a:pt x="437482" y="1529443"/>
                  <a:pt x="448852" y="1620409"/>
                </a:cubicBezTo>
                <a:cubicBezTo>
                  <a:pt x="452899" y="1652788"/>
                  <a:pt x="452205" y="1714704"/>
                  <a:pt x="470748" y="1751794"/>
                </a:cubicBezTo>
                <a:cubicBezTo>
                  <a:pt x="476632" y="1763563"/>
                  <a:pt x="485345" y="1773691"/>
                  <a:pt x="492643" y="1784640"/>
                </a:cubicBezTo>
                <a:cubicBezTo>
                  <a:pt x="496292" y="1799238"/>
                  <a:pt x="498833" y="1814160"/>
                  <a:pt x="503591" y="1828435"/>
                </a:cubicBezTo>
                <a:cubicBezTo>
                  <a:pt x="526841" y="1898192"/>
                  <a:pt x="525486" y="1861366"/>
                  <a:pt x="525486" y="1894127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056" name="Oval 2055"/>
          <p:cNvSpPr/>
          <p:nvPr/>
        </p:nvSpPr>
        <p:spPr>
          <a:xfrm>
            <a:off x="5148064" y="4221088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5724128" y="6165304"/>
            <a:ext cx="144016" cy="14401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 flipH="1">
            <a:off x="5940152" y="6165304"/>
            <a:ext cx="1440160" cy="7200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9" name="TextBox 2058"/>
          <p:cNvSpPr txBox="1"/>
          <p:nvPr/>
        </p:nvSpPr>
        <p:spPr>
          <a:xfrm>
            <a:off x="7308304" y="5643578"/>
            <a:ext cx="1835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НАНОЧАСТИЦАТА ВИНАГИ ДА</a:t>
            </a:r>
            <a:r>
              <a:rPr lang="en-US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 !!!!</a:t>
            </a:r>
            <a:endParaRPr lang="en-US" sz="14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252536" y="2420888"/>
            <a:ext cx="2376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400" dirty="0" smtClean="0">
                <a:solidFill>
                  <a:srgbClr val="FFFF00"/>
                </a:solidFill>
                <a:latin typeface="Trebuchet MS" panose="020B0603020202020204" pitchFamily="34" charset="0"/>
                <a:cs typeface="Trebuchet MS"/>
              </a:rPr>
              <a:t>Входна врата</a:t>
            </a:r>
          </a:p>
          <a:p>
            <a:pPr algn="ctr"/>
            <a:r>
              <a:rPr lang="bg-BG" sz="1400" dirty="0" smtClean="0">
                <a:solidFill>
                  <a:srgbClr val="FFFF00"/>
                </a:solidFill>
                <a:latin typeface="Trebuchet MS" panose="020B0603020202020204" pitchFamily="34" charset="0"/>
                <a:cs typeface="Trebuchet MS"/>
              </a:rPr>
              <a:t> към клетката </a:t>
            </a:r>
          </a:p>
          <a:p>
            <a:pPr algn="ctr"/>
            <a:r>
              <a:rPr lang="bg-BG" sz="1400" dirty="0" smtClean="0">
                <a:solidFill>
                  <a:srgbClr val="FFFF00"/>
                </a:solidFill>
                <a:latin typeface="Trebuchet MS" panose="020B0603020202020204" pitchFamily="34" charset="0"/>
                <a:cs typeface="Trebuchet MS"/>
              </a:rPr>
              <a:t>- рецептори</a:t>
            </a:r>
            <a:endParaRPr lang="en-US" sz="1400" dirty="0">
              <a:solidFill>
                <a:srgbClr val="FFFF00"/>
              </a:solidFill>
              <a:latin typeface="Trebuchet MS" panose="020B0603020202020204" pitchFamily="34" charset="0"/>
              <a:cs typeface="Trebuchet MS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1403648" y="3284984"/>
            <a:ext cx="0" cy="223224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1403648" y="3284984"/>
            <a:ext cx="2520280" cy="165618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37" descr="Nové Logo Lavylites barvy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26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14" grpId="0"/>
      <p:bldP spid="31" grpId="0"/>
      <p:bldP spid="2048" grpId="0"/>
      <p:bldP spid="2055" grpId="0" animBg="1"/>
      <p:bldP spid="2056" grpId="0" animBg="1"/>
      <p:bldP spid="46" grpId="0" animBg="1"/>
      <p:bldP spid="2059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6165304"/>
            <a:ext cx="1139102" cy="5760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/>
          <p:cNvSpPr>
            <a:spLocks/>
          </p:cNvSpPr>
          <p:nvPr/>
        </p:nvSpPr>
        <p:spPr bwMode="auto">
          <a:xfrm>
            <a:off x="357158" y="980728"/>
            <a:ext cx="8286808" cy="446088"/>
          </a:xfrm>
          <a:custGeom>
            <a:avLst/>
            <a:gdLst>
              <a:gd name="T0" fmla="*/ 2147483647 w 21600"/>
              <a:gd name="T1" fmla="*/ 95131446 h 21600"/>
              <a:gd name="T2" fmla="*/ 2147483647 w 21600"/>
              <a:gd name="T3" fmla="*/ 95131446 h 21600"/>
              <a:gd name="T4" fmla="*/ 2147483647 w 21600"/>
              <a:gd name="T5" fmla="*/ 95131446 h 21600"/>
              <a:gd name="T6" fmla="*/ 2147483647 w 21600"/>
              <a:gd name="T7" fmla="*/ 951314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Носител с размери нано – НАНОЕФЕКТОР </a:t>
            </a:r>
            <a:r>
              <a:rPr lang="cs-CZ" alt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– </a:t>
            </a:r>
            <a:r>
              <a:rPr lang="bg-BG" alt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реализатор</a:t>
            </a:r>
            <a:endParaRPr lang="cs-CZ" altLang="cs-CZ" b="1" i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8"/>
          <p:cNvSpPr>
            <a:spLocks/>
          </p:cNvSpPr>
          <p:nvPr/>
        </p:nvSpPr>
        <p:spPr bwMode="auto">
          <a:xfrm>
            <a:off x="532158" y="3899455"/>
            <a:ext cx="6488113" cy="1662904"/>
          </a:xfrm>
          <a:custGeom>
            <a:avLst/>
            <a:gdLst>
              <a:gd name="T0" fmla="*/ 2147483647 w 21600"/>
              <a:gd name="T1" fmla="*/ 1451786073 h 21600"/>
              <a:gd name="T2" fmla="*/ 2147483647 w 21600"/>
              <a:gd name="T3" fmla="*/ 1451786073 h 21600"/>
              <a:gd name="T4" fmla="*/ 2147483647 w 21600"/>
              <a:gd name="T5" fmla="*/ 1451786073 h 21600"/>
              <a:gd name="T6" fmla="*/ 2147483647 w 21600"/>
              <a:gd name="T7" fmla="*/ 145178607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endParaRPr lang="cs-CZ" altLang="cs-CZ" dirty="0"/>
          </a:p>
        </p:txBody>
      </p:sp>
      <p:sp>
        <p:nvSpPr>
          <p:cNvPr id="9" name="AutoShape 9"/>
          <p:cNvSpPr>
            <a:spLocks/>
          </p:cNvSpPr>
          <p:nvPr/>
        </p:nvSpPr>
        <p:spPr bwMode="auto">
          <a:xfrm>
            <a:off x="323528" y="1772816"/>
            <a:ext cx="7196137" cy="1157288"/>
          </a:xfrm>
          <a:custGeom>
            <a:avLst/>
            <a:gdLst>
              <a:gd name="T0" fmla="*/ 2147483647 w 21600"/>
              <a:gd name="T1" fmla="*/ 1661065861 h 21600"/>
              <a:gd name="T2" fmla="*/ 2147483647 w 21600"/>
              <a:gd name="T3" fmla="*/ 1661065861 h 21600"/>
              <a:gd name="T4" fmla="*/ 2147483647 w 21600"/>
              <a:gd name="T5" fmla="*/ 1661065861 h 21600"/>
              <a:gd name="T6" fmla="*/ 2147483647 w 21600"/>
              <a:gd name="T7" fmla="*/ 166106586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b="1" i="1" dirty="0" smtClean="0">
                <a:solidFill>
                  <a:srgbClr val="FF0000"/>
                </a:solidFill>
                <a:ea typeface="Trebuchet MS Bold" charset="0"/>
                <a:cs typeface="Trebuchet MS Bold" charset="0"/>
                <a:sym typeface="Trebuchet MS Bold" charset="0"/>
              </a:rPr>
              <a:t>1. </a:t>
            </a:r>
            <a:r>
              <a:rPr lang="bg-BG" altLang="cs-CZ" b="1" i="1" dirty="0" smtClean="0">
                <a:solidFill>
                  <a:srgbClr val="FF0000"/>
                </a:solidFill>
                <a:ea typeface="Trebuchet MS Bold" charset="0"/>
                <a:cs typeface="Trebuchet MS Bold" charset="0"/>
                <a:sym typeface="Trebuchet MS Bold" charset="0"/>
              </a:rPr>
              <a:t>Невроятна проникваща способност</a:t>
            </a:r>
            <a:endParaRPr lang="cs-CZ" altLang="cs-CZ" b="1" i="1" dirty="0" smtClean="0">
              <a:solidFill>
                <a:srgbClr val="FF00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dirty="0">
                <a:solidFill>
                  <a:srgbClr val="FF0000"/>
                </a:solidFill>
                <a:sym typeface="Trebuchet MS Bold" charset="0"/>
              </a:rPr>
              <a:t>	</a:t>
            </a:r>
            <a:r>
              <a:rPr lang="cs-CZ" altLang="cs-CZ" sz="1600" dirty="0" smtClean="0">
                <a:solidFill>
                  <a:srgbClr val="FFFF00"/>
                </a:solidFill>
              </a:rPr>
              <a:t>– </a:t>
            </a:r>
            <a:r>
              <a:rPr lang="bg-BG" altLang="cs-CZ" sz="1600" dirty="0" smtClean="0">
                <a:solidFill>
                  <a:srgbClr val="FFFF00"/>
                </a:solidFill>
              </a:rPr>
              <a:t>прониква навсякъде </a:t>
            </a:r>
            <a:r>
              <a:rPr lang="cs-CZ" altLang="cs-CZ" sz="1600" dirty="0" smtClean="0">
                <a:solidFill>
                  <a:srgbClr val="FFFF00"/>
                </a:solidFill>
              </a:rPr>
              <a:t>– </a:t>
            </a:r>
            <a:r>
              <a:rPr lang="bg-BG" altLang="cs-CZ" sz="1600" dirty="0" smtClean="0">
                <a:solidFill>
                  <a:schemeClr val="tx1"/>
                </a:solidFill>
              </a:rPr>
              <a:t>поради малките си размери </a:t>
            </a:r>
            <a:r>
              <a:rPr lang="cs-CZ" altLang="cs-CZ" sz="1600" i="1" dirty="0" smtClean="0">
                <a:solidFill>
                  <a:schemeClr val="tx1"/>
                </a:solidFill>
              </a:rPr>
              <a:t>(2nm)</a:t>
            </a:r>
            <a:r>
              <a:rPr lang="bg-BG" altLang="cs-CZ" sz="1600" i="1" dirty="0" smtClean="0">
                <a:solidFill>
                  <a:schemeClr val="tx1"/>
                </a:solidFill>
              </a:rPr>
              <a:t>;</a:t>
            </a:r>
            <a:r>
              <a:rPr lang="cs-CZ" altLang="cs-CZ" sz="1600" i="1" dirty="0" smtClean="0">
                <a:solidFill>
                  <a:schemeClr val="tx1"/>
                </a:solidFill>
              </a:rPr>
              <a:t> </a:t>
            </a:r>
            <a:endParaRPr lang="cs-CZ" altLang="cs-CZ" sz="1600" i="1" dirty="0">
              <a:solidFill>
                <a:schemeClr val="tx1"/>
              </a:solidFill>
            </a:endParaRPr>
          </a:p>
          <a:p>
            <a:pPr eaLnBrk="1">
              <a:buClr>
                <a:srgbClr val="6C0015"/>
              </a:buClr>
              <a:buSzPct val="100000"/>
            </a:pPr>
            <a:r>
              <a:rPr lang="cs-CZ" altLang="cs-CZ" sz="1600" dirty="0" smtClean="0">
                <a:solidFill>
                  <a:srgbClr val="FF0000"/>
                </a:solidFill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голяма скорост</a:t>
            </a:r>
            <a:r>
              <a:rPr lang="cs-CZ" altLang="cs-CZ" sz="1600" dirty="0" smtClean="0">
                <a:solidFill>
                  <a:schemeClr val="tx1"/>
                </a:solidFill>
              </a:rPr>
              <a:t>– </a:t>
            </a:r>
            <a:r>
              <a:rPr lang="bg-BG" altLang="cs-CZ" sz="1600" dirty="0" smtClean="0">
                <a:solidFill>
                  <a:schemeClr val="tx1"/>
                </a:solidFill>
              </a:rPr>
              <a:t>бързи движения, подобни на медуза;</a:t>
            </a:r>
            <a:endParaRPr lang="cs-CZ" altLang="cs-CZ" sz="1600" dirty="0">
              <a:solidFill>
                <a:schemeClr val="tx1"/>
              </a:solidFill>
            </a:endParaRPr>
          </a:p>
          <a:p>
            <a:pPr eaLnBrk="1">
              <a:buClr>
                <a:srgbClr val="6C0015"/>
              </a:buClr>
              <a:buSzPct val="100000"/>
            </a:pPr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-</a:t>
            </a:r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идеален носител </a:t>
            </a:r>
            <a:r>
              <a:rPr lang="cs-CZ" altLang="cs-CZ" sz="1600" dirty="0" smtClean="0">
                <a:solidFill>
                  <a:schemeClr val="tx1"/>
                </a:solidFill>
              </a:rPr>
              <a:t>–</a:t>
            </a:r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bg-BG" altLang="cs-CZ" sz="1600" dirty="0" smtClean="0">
                <a:solidFill>
                  <a:schemeClr val="tx1"/>
                </a:solidFill>
              </a:rPr>
              <a:t>въздейства без забавяне, веднага.</a:t>
            </a:r>
            <a:endParaRPr lang="cs-CZ" altLang="cs-CZ" sz="1600" dirty="0">
              <a:solidFill>
                <a:schemeClr val="tx1"/>
              </a:solidFill>
            </a:endParaRPr>
          </a:p>
        </p:txBody>
      </p:sp>
      <p:sp>
        <p:nvSpPr>
          <p:cNvPr id="10" name="AutoShape 10"/>
          <p:cNvSpPr>
            <a:spLocks/>
          </p:cNvSpPr>
          <p:nvPr/>
        </p:nvSpPr>
        <p:spPr bwMode="auto">
          <a:xfrm>
            <a:off x="323528" y="3212976"/>
            <a:ext cx="6888162" cy="16652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b="1" i="1" dirty="0" smtClean="0">
                <a:solidFill>
                  <a:srgbClr val="FF0000"/>
                </a:solidFill>
              </a:rPr>
              <a:t>2. „</a:t>
            </a:r>
            <a:r>
              <a:rPr lang="bg-BG" altLang="cs-CZ" b="1" i="1" dirty="0" smtClean="0">
                <a:solidFill>
                  <a:srgbClr val="FF0000"/>
                </a:solidFill>
              </a:rPr>
              <a:t>Био – шведска маса”</a:t>
            </a:r>
            <a:r>
              <a:rPr lang="cs-CZ" altLang="cs-CZ" b="1" i="1" dirty="0" smtClean="0">
                <a:solidFill>
                  <a:srgbClr val="FF0000"/>
                </a:solidFill>
              </a:rPr>
              <a:t> </a:t>
            </a:r>
          </a:p>
          <a:p>
            <a:pPr eaLnBrk="1"/>
            <a:r>
              <a:rPr lang="cs-CZ" altLang="cs-CZ" b="1" i="1" dirty="0">
                <a:solidFill>
                  <a:srgbClr val="AC6804"/>
                </a:solidFill>
              </a:rPr>
              <a:t>	</a:t>
            </a:r>
            <a:r>
              <a:rPr lang="cs-CZ" altLang="cs-CZ" sz="1600" dirty="0" smtClean="0">
                <a:solidFill>
                  <a:srgbClr val="FFFF00"/>
                </a:solidFill>
              </a:rPr>
              <a:t>- </a:t>
            </a:r>
            <a:r>
              <a:rPr lang="bg-BG" altLang="cs-CZ" sz="1600" dirty="0" smtClean="0">
                <a:solidFill>
                  <a:srgbClr val="FFFF00"/>
                </a:solidFill>
              </a:rPr>
              <a:t>хиляди комплексни информационни модели </a:t>
            </a:r>
            <a:r>
              <a:rPr lang="bg-BG" altLang="cs-CZ" sz="1600" dirty="0" smtClean="0">
                <a:solidFill>
                  <a:schemeClr val="tx1"/>
                </a:solidFill>
              </a:rPr>
              <a:t>се </a:t>
            </a: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пренасят  от наноефекторите и се предлагат на цялото тяло.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</a:rPr>
              <a:t> </a:t>
            </a:r>
            <a:endParaRPr lang="cs-CZ" altLang="cs-CZ" sz="1600" dirty="0">
              <a:solidFill>
                <a:schemeClr val="tx1"/>
              </a:solidFill>
            </a:endParaRPr>
          </a:p>
        </p:txBody>
      </p:sp>
      <p:sp>
        <p:nvSpPr>
          <p:cNvPr id="11" name="AutoShape 11"/>
          <p:cNvSpPr>
            <a:spLocks/>
          </p:cNvSpPr>
          <p:nvPr/>
        </p:nvSpPr>
        <p:spPr bwMode="auto">
          <a:xfrm>
            <a:off x="351012" y="4245520"/>
            <a:ext cx="7352209" cy="1055688"/>
          </a:xfrm>
          <a:custGeom>
            <a:avLst/>
            <a:gdLst>
              <a:gd name="T0" fmla="*/ 2147483647 w 21600"/>
              <a:gd name="T1" fmla="*/ 1260866925 h 21600"/>
              <a:gd name="T2" fmla="*/ 2147483647 w 21600"/>
              <a:gd name="T3" fmla="*/ 1260866925 h 21600"/>
              <a:gd name="T4" fmla="*/ 2147483647 w 21600"/>
              <a:gd name="T5" fmla="*/ 1260866925 h 21600"/>
              <a:gd name="T6" fmla="*/ 2147483647 w 21600"/>
              <a:gd name="T7" fmla="*/ 12608669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b="1" i="1" dirty="0">
                <a:solidFill>
                  <a:srgbClr val="FF0000"/>
                </a:solidFill>
              </a:rPr>
              <a:t>3</a:t>
            </a:r>
            <a:r>
              <a:rPr lang="cs-CZ" altLang="cs-CZ" b="1" i="1" dirty="0" smtClean="0">
                <a:solidFill>
                  <a:srgbClr val="FF0000"/>
                </a:solidFill>
              </a:rPr>
              <a:t>. </a:t>
            </a:r>
            <a:r>
              <a:rPr lang="bg-BG" altLang="cs-CZ" b="1" i="1" dirty="0" smtClean="0">
                <a:solidFill>
                  <a:srgbClr val="FF0000"/>
                </a:solidFill>
              </a:rPr>
              <a:t>Гениално просто</a:t>
            </a:r>
            <a:endParaRPr lang="cs-CZ" altLang="cs-CZ" b="1" i="1" dirty="0" smtClean="0">
              <a:solidFill>
                <a:srgbClr val="FF0000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rgbClr val="FFFF00"/>
                </a:solidFill>
              </a:rPr>
              <a:t>	</a:t>
            </a:r>
            <a:r>
              <a:rPr lang="cs-CZ" altLang="cs-CZ" sz="1600" dirty="0" smtClean="0">
                <a:solidFill>
                  <a:srgbClr val="FFFF00"/>
                </a:solidFill>
              </a:rPr>
              <a:t>- </a:t>
            </a:r>
            <a:r>
              <a:rPr lang="bg-BG" altLang="cs-CZ" sz="1600" dirty="0" smtClean="0">
                <a:solidFill>
                  <a:srgbClr val="FFFF00"/>
                </a:solidFill>
              </a:rPr>
              <a:t>спрей </a:t>
            </a:r>
            <a:r>
              <a:rPr lang="cs-CZ" altLang="cs-CZ" sz="1600" dirty="0" smtClean="0">
                <a:solidFill>
                  <a:srgbClr val="FFFF00"/>
                </a:solidFill>
              </a:rPr>
              <a:t>–</a:t>
            </a:r>
            <a:r>
              <a:rPr lang="cs-CZ" altLang="cs-CZ" sz="1600" dirty="0" smtClean="0"/>
              <a:t> </a:t>
            </a:r>
            <a:r>
              <a:rPr lang="bg-BG" altLang="cs-CZ" sz="1600" dirty="0" smtClean="0">
                <a:solidFill>
                  <a:schemeClr val="tx1"/>
                </a:solidFill>
              </a:rPr>
              <a:t>напръсква се на “проблемното” място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 smtClean="0"/>
              <a:t>	</a:t>
            </a:r>
            <a:r>
              <a:rPr lang="cs-CZ" altLang="cs-CZ" sz="1600" dirty="0" smtClean="0">
                <a:solidFill>
                  <a:srgbClr val="FFFF00"/>
                </a:solidFill>
              </a:rPr>
              <a:t>- </a:t>
            </a:r>
            <a:r>
              <a:rPr lang="bg-BG" altLang="cs-CZ" sz="1600" dirty="0" smtClean="0">
                <a:solidFill>
                  <a:srgbClr val="FFFF00"/>
                </a:solidFill>
              </a:rPr>
              <a:t>никакви странични ефекти </a:t>
            </a:r>
            <a:r>
              <a:rPr lang="cs-CZ" altLang="cs-CZ" sz="1600" dirty="0" smtClean="0">
                <a:solidFill>
                  <a:srgbClr val="FFFF00"/>
                </a:solidFill>
              </a:rPr>
              <a:t>–</a:t>
            </a:r>
            <a:r>
              <a:rPr lang="cs-CZ" altLang="cs-CZ" sz="1600" dirty="0" smtClean="0">
                <a:solidFill>
                  <a:schemeClr val="tx1"/>
                </a:solidFill>
              </a:rPr>
              <a:t> </a:t>
            </a:r>
            <a:r>
              <a:rPr lang="bg-BG" altLang="cs-CZ" sz="1600" dirty="0" smtClean="0">
                <a:solidFill>
                  <a:schemeClr val="tx1"/>
                </a:solidFill>
              </a:rPr>
              <a:t>наночастиците напускат </a:t>
            </a: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тялото за около 72 часа</a:t>
            </a:r>
            <a:endParaRPr lang="cs-CZ" altLang="cs-CZ" sz="1600" dirty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</a:rPr>
              <a:t>	</a:t>
            </a:r>
            <a:r>
              <a:rPr lang="cs-CZ" altLang="cs-CZ" sz="1600" dirty="0" smtClean="0">
                <a:solidFill>
                  <a:srgbClr val="FFFF00"/>
                </a:solidFill>
              </a:rPr>
              <a:t>- </a:t>
            </a:r>
            <a:r>
              <a:rPr lang="bg-BG" altLang="cs-CZ" sz="1600" dirty="0" smtClean="0">
                <a:solidFill>
                  <a:srgbClr val="FFFF00"/>
                </a:solidFill>
              </a:rPr>
              <a:t>широкоспектърна функция </a:t>
            </a:r>
            <a:r>
              <a:rPr lang="cs-CZ" altLang="cs-CZ" sz="1600" dirty="0" smtClean="0">
                <a:solidFill>
                  <a:srgbClr val="FFFF00"/>
                </a:solidFill>
              </a:rPr>
              <a:t>– </a:t>
            </a:r>
            <a:r>
              <a:rPr lang="bg-BG" altLang="cs-CZ" sz="1600" dirty="0" smtClean="0">
                <a:solidFill>
                  <a:schemeClr val="tx1"/>
                </a:solidFill>
              </a:rPr>
              <a:t>изключителна, благодарение на големия брой информационни модели.</a:t>
            </a:r>
            <a:endParaRPr lang="cs-CZ" altLang="cs-CZ" sz="1600" dirty="0" smtClean="0">
              <a:solidFill>
                <a:schemeClr val="tx1"/>
              </a:solidFill>
            </a:endParaRPr>
          </a:p>
        </p:txBody>
      </p:sp>
      <p:pic>
        <p:nvPicPr>
          <p:cNvPr id="12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pic>
        <p:nvPicPr>
          <p:cNvPr id="13" name="Picture 12" descr="http://behance.vo.llnwd.net/profiles21/1672383/projects/5399195/8885d762fb39291bcd845908e019096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4017" y="2564904"/>
            <a:ext cx="192645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" name="Picture 12" descr="C:\Users\Felhasználó\Desktop\ELŐADÁS\VImg00013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5301208"/>
            <a:ext cx="1486373" cy="1152128"/>
          </a:xfrm>
          <a:prstGeom prst="rect">
            <a:avLst/>
          </a:prstGeom>
          <a:noFill/>
          <a:ln w="9525" cap="flat" cmpd="sng">
            <a:solidFill>
              <a:srgbClr val="98480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5" name="Picture 14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9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6"/>
          <p:cNvSpPr>
            <a:spLocks/>
          </p:cNvSpPr>
          <p:nvPr/>
        </p:nvSpPr>
        <p:spPr bwMode="auto">
          <a:xfrm>
            <a:off x="1357290" y="714356"/>
            <a:ext cx="5116513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imes New Roman" panose="02020603050405020304" pitchFamily="18" charset="0"/>
                <a:sym typeface="Trebuchet MS Bold" charset="0"/>
              </a:rPr>
              <a:t>Хормонална активност</a:t>
            </a:r>
            <a:endParaRPr lang="cs-CZ" altLang="cs-CZ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8" name="AutoShape 7"/>
          <p:cNvSpPr>
            <a:spLocks/>
          </p:cNvSpPr>
          <p:nvPr/>
        </p:nvSpPr>
        <p:spPr bwMode="auto">
          <a:xfrm>
            <a:off x="2698982" y="4926805"/>
            <a:ext cx="4595813" cy="966788"/>
          </a:xfrm>
          <a:custGeom>
            <a:avLst/>
            <a:gdLst>
              <a:gd name="T0" fmla="*/ 2147483647 w 21600"/>
              <a:gd name="T1" fmla="*/ 968403297 h 21600"/>
              <a:gd name="T2" fmla="*/ 2147483647 w 21600"/>
              <a:gd name="T3" fmla="*/ 968403297 h 21600"/>
              <a:gd name="T4" fmla="*/ 2147483647 w 21600"/>
              <a:gd name="T5" fmla="*/ 968403297 h 21600"/>
              <a:gd name="T6" fmla="*/ 2147483647 w 21600"/>
              <a:gd name="T7" fmla="*/ 96840329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bg-BG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Активира съответните области</a:t>
            </a:r>
            <a:endParaRPr lang="cs-CZ" altLang="cs-CZ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eaLnBrk="1"/>
            <a:r>
              <a:rPr lang="cs-CZ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bg-BG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Облекчава се болката</a:t>
            </a:r>
            <a:endParaRPr lang="cs-CZ" altLang="cs-CZ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eaLnBrk="1"/>
            <a:r>
              <a:rPr lang="cs-CZ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- </a:t>
            </a:r>
            <a:r>
              <a:rPr lang="bg-BG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Стартира и подпомага самолечението</a:t>
            </a:r>
            <a:endParaRPr lang="cs-CZ" altLang="cs-CZ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AutoShape 10"/>
          <p:cNvSpPr>
            <a:spLocks/>
          </p:cNvSpPr>
          <p:nvPr/>
        </p:nvSpPr>
        <p:spPr bwMode="auto">
          <a:xfrm>
            <a:off x="714348" y="1500174"/>
            <a:ext cx="6120680" cy="14239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1600" dirty="0">
                <a:solidFill>
                  <a:schemeClr val="tx1"/>
                </a:solidFill>
                <a:cs typeface="Times New Roman" panose="02020603050405020304" pitchFamily="18" charset="0"/>
              </a:rPr>
              <a:t>” </a:t>
            </a:r>
            <a:r>
              <a:rPr lang="bg-BG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Стимулира съответните области на мозъка</a:t>
            </a:r>
            <a:r>
              <a:rPr lang="cs-CZ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, </a:t>
            </a:r>
            <a:r>
              <a:rPr lang="bg-BG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произвеждащи човешките хормони</a:t>
            </a:r>
            <a:r>
              <a:rPr lang="cs-CZ" altLang="cs-CZ" dirty="0" smtClean="0">
                <a:solidFill>
                  <a:srgbClr val="FFFF00"/>
                </a:solidFill>
                <a:cs typeface="Times New Roman" panose="02020603050405020304" pitchFamily="18" charset="0"/>
              </a:rPr>
              <a:t>,</a:t>
            </a:r>
            <a:r>
              <a:rPr lang="cs-CZ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bg-BG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принуждава регулаторните органи да ги освободят  и в съдействие със самолечителните механизми и механизмите за подтискане на болката, умножава своя ефект</a:t>
            </a:r>
            <a:r>
              <a:rPr lang="cs-CZ" altLang="cs-CZ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”</a:t>
            </a:r>
            <a:endParaRPr lang="cs-CZ" altLang="cs-CZ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pic>
        <p:nvPicPr>
          <p:cNvPr id="11" name="Picture 3" descr="D:\__NANO Slováci\mozek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4302385"/>
            <a:ext cx="2215629" cy="22156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K:\__ NANO Slováci\podklady k prezentacím\hypothalamus-35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982" y="2924944"/>
            <a:ext cx="2659011" cy="1656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4534818" y="3595488"/>
            <a:ext cx="2094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200" b="1" i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Хипоталамус</a:t>
            </a:r>
            <a:endParaRPr lang="cs-CZ" sz="1200" b="1" i="1" dirty="0" smtClean="0"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r>
              <a:rPr lang="cs-CZ" sz="1200" b="1" i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   </a:t>
            </a:r>
            <a:r>
              <a:rPr lang="bg-BG" sz="1200" b="1" i="1" dirty="0" smtClean="0">
                <a:latin typeface="Trebuchet MS" panose="020B0603020202020204" pitchFamily="34" charset="0"/>
                <a:cs typeface="Times New Roman" panose="02020603050405020304" pitchFamily="18" charset="0"/>
              </a:rPr>
              <a:t>Хипофиза</a:t>
            </a:r>
            <a:endParaRPr lang="cs-CZ" sz="1200" b="1" i="1" dirty="0">
              <a:latin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K:\__ NANO Slováci\podklady k prezentacím\Hypothalamu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8222" y="3284984"/>
            <a:ext cx="2451870" cy="15121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Nové Logo Lavylites barvy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1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396" y="6127081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5" name="AutoShape 6"/>
          <p:cNvSpPr>
            <a:spLocks/>
          </p:cNvSpPr>
          <p:nvPr/>
        </p:nvSpPr>
        <p:spPr bwMode="auto">
          <a:xfrm>
            <a:off x="539552" y="5373216"/>
            <a:ext cx="7648575" cy="1055688"/>
          </a:xfrm>
          <a:custGeom>
            <a:avLst/>
            <a:gdLst>
              <a:gd name="T0" fmla="*/ 2147483647 w 21600"/>
              <a:gd name="T1" fmla="*/ 1260866925 h 21600"/>
              <a:gd name="T2" fmla="*/ 2147483647 w 21600"/>
              <a:gd name="T3" fmla="*/ 1260866925 h 21600"/>
              <a:gd name="T4" fmla="*/ 2147483647 w 21600"/>
              <a:gd name="T5" fmla="*/ 1260866925 h 21600"/>
              <a:gd name="T6" fmla="*/ 2147483647 w 21600"/>
              <a:gd name="T7" fmla="*/ 12608669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Повечето гръбначни имат във устата зад небцето един чифтен вомероназален орган. Който се нарича също така орган на Якобс</a:t>
            </a: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Тази част е изключително чувствителна към вещества, които се намират във въздуха</a:t>
            </a:r>
            <a:r>
              <a:rPr lang="cs-CZ" altLang="cs-CZ" sz="1600" dirty="0" smtClean="0">
                <a:solidFill>
                  <a:schemeClr val="tx1"/>
                </a:solidFill>
              </a:rPr>
              <a:t>.</a:t>
            </a:r>
            <a:endParaRPr lang="cs-CZ" altLang="cs-CZ" sz="1600" dirty="0">
              <a:solidFill>
                <a:schemeClr val="tx1"/>
              </a:solidFill>
            </a:endParaRPr>
          </a:p>
        </p:txBody>
      </p:sp>
      <p:pic>
        <p:nvPicPr>
          <p:cNvPr id="6" name="Picture 7" descr="imag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2467480" cy="261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AutoShape 8"/>
          <p:cNvSpPr>
            <a:spLocks/>
          </p:cNvSpPr>
          <p:nvPr/>
        </p:nvSpPr>
        <p:spPr bwMode="auto">
          <a:xfrm>
            <a:off x="214282" y="1142984"/>
            <a:ext cx="8168460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Ароматни инструкции от “Подсъзнанателното Аз”</a:t>
            </a:r>
            <a:r>
              <a:rPr lang="cs-CZ" altLang="cs-CZ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endParaRPr lang="cs-CZ" altLang="cs-CZ" sz="2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AutoShape 9"/>
          <p:cNvSpPr>
            <a:spLocks/>
          </p:cNvSpPr>
          <p:nvPr/>
        </p:nvSpPr>
        <p:spPr bwMode="auto">
          <a:xfrm>
            <a:off x="3071802" y="1714488"/>
            <a:ext cx="4924425" cy="315436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000" b="1" i="1" dirty="0" smtClean="0">
                <a:solidFill>
                  <a:srgbClr val="FFFF00"/>
                </a:solidFill>
              </a:rPr>
              <a:t>Вомероназален апарат </a:t>
            </a:r>
            <a:r>
              <a:rPr lang="cs-CZ" altLang="cs-CZ" sz="2000" b="1" i="1" dirty="0" smtClean="0">
                <a:solidFill>
                  <a:srgbClr val="FFFF00"/>
                </a:solidFill>
              </a:rPr>
              <a:t>– </a:t>
            </a:r>
            <a:r>
              <a:rPr lang="bg-BG" altLang="cs-CZ" sz="2000" b="1" i="1" dirty="0" smtClean="0">
                <a:solidFill>
                  <a:srgbClr val="FFFF00"/>
                </a:solidFill>
              </a:rPr>
              <a:t>ароматерапия</a:t>
            </a:r>
            <a:endParaRPr lang="cs-CZ" altLang="cs-CZ" sz="2000" b="1" i="1" dirty="0">
              <a:solidFill>
                <a:srgbClr val="FFFF00"/>
              </a:solidFill>
            </a:endParaRPr>
          </a:p>
          <a:p>
            <a:pPr eaLnBrk="1"/>
            <a:endParaRPr lang="cs-CZ" altLang="cs-CZ" sz="800" dirty="0">
              <a:solidFill>
                <a:srgbClr val="6C0015"/>
              </a:solidFill>
            </a:endParaRP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Образци</a:t>
            </a:r>
            <a:r>
              <a:rPr lang="cs-CZ" altLang="cs-CZ" sz="1400" dirty="0" smtClean="0">
                <a:solidFill>
                  <a:schemeClr val="tx1"/>
                </a:solidFill>
              </a:rPr>
              <a:t> – </a:t>
            </a:r>
            <a:r>
              <a:rPr lang="bg-BG" altLang="cs-CZ" sz="1400" dirty="0" smtClean="0">
                <a:solidFill>
                  <a:schemeClr val="tx1"/>
                </a:solidFill>
              </a:rPr>
              <a:t>аромат/миризма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памет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спомени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чувства</a:t>
            </a:r>
            <a:r>
              <a:rPr lang="cs-CZ" altLang="cs-CZ" sz="1400" dirty="0" smtClean="0">
                <a:solidFill>
                  <a:schemeClr val="tx1"/>
                </a:solidFill>
              </a:rPr>
              <a:t>.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Образци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към които човешкият </a:t>
            </a: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организъм реагира добре</a:t>
            </a:r>
            <a:r>
              <a:rPr lang="cs-CZ" altLang="cs-CZ" sz="1400" dirty="0" smtClean="0">
                <a:solidFill>
                  <a:schemeClr val="tx1"/>
                </a:solidFill>
              </a:rPr>
              <a:t>.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Във вомероназалният апарат се намират </a:t>
            </a: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от </a:t>
            </a:r>
            <a:r>
              <a:rPr lang="cs-CZ" altLang="cs-CZ" sz="1400" dirty="0" smtClean="0">
                <a:solidFill>
                  <a:schemeClr val="tx1"/>
                </a:solidFill>
              </a:rPr>
              <a:t>2</a:t>
            </a:r>
            <a:r>
              <a:rPr lang="bg-BG" altLang="cs-CZ" sz="1400" dirty="0" smtClean="0">
                <a:solidFill>
                  <a:schemeClr val="tx1"/>
                </a:solidFill>
              </a:rPr>
              <a:t> до </a:t>
            </a:r>
            <a:r>
              <a:rPr lang="cs-CZ" altLang="cs-CZ" sz="1400" dirty="0" smtClean="0">
                <a:solidFill>
                  <a:schemeClr val="tx1"/>
                </a:solidFill>
              </a:rPr>
              <a:t>300 </a:t>
            </a:r>
            <a:r>
              <a:rPr lang="bg-BG" altLang="cs-CZ" sz="1400" dirty="0" smtClean="0">
                <a:solidFill>
                  <a:schemeClr val="tx1"/>
                </a:solidFill>
              </a:rPr>
              <a:t>милиона нервни окончания на мм</a:t>
            </a:r>
            <a:r>
              <a:rPr lang="cs-CZ" altLang="cs-CZ" sz="1400" baseline="30000" dirty="0" smtClean="0">
                <a:solidFill>
                  <a:schemeClr val="tx1"/>
                </a:solidFill>
              </a:rPr>
              <a:t>2</a:t>
            </a: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r>
              <a:rPr lang="cs-CZ" altLang="cs-CZ" sz="1400" dirty="0">
                <a:solidFill>
                  <a:schemeClr val="tx1"/>
                </a:solidFill>
              </a:rPr>
              <a:t>. </a:t>
            </a:r>
            <a:endParaRPr lang="cs-CZ" altLang="cs-CZ" sz="1400" dirty="0" smtClean="0">
              <a:solidFill>
                <a:schemeClr val="tx1"/>
              </a:solidFill>
            </a:endParaRPr>
          </a:p>
          <a:p>
            <a:pPr eaLnBrk="1"/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Това е най-богатата област на нервни окончания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Способен е да усети  информация от една молекула веество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endParaRPr lang="cs-CZ" altLang="cs-CZ" sz="16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С помощта на спрея му въздействаме</a:t>
            </a:r>
            <a:r>
              <a:rPr lang="cs-CZ" altLang="cs-CZ" sz="1600" dirty="0" smtClean="0">
                <a:solidFill>
                  <a:schemeClr val="tx1"/>
                </a:solidFill>
              </a:rPr>
              <a:t>.</a:t>
            </a:r>
            <a:endParaRPr lang="cs-CZ" altLang="cs-CZ" sz="1600" dirty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9" name="Picture 18" descr="sérülés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72" y="2500306"/>
            <a:ext cx="1008112" cy="1479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pic>
        <p:nvPicPr>
          <p:cNvPr id="10" name="Picture 9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5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5" name="AutoShape 5"/>
          <p:cNvSpPr>
            <a:spLocks/>
          </p:cNvSpPr>
          <p:nvPr/>
        </p:nvSpPr>
        <p:spPr bwMode="auto">
          <a:xfrm>
            <a:off x="1000100" y="428604"/>
            <a:ext cx="7172300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Рестартиране на правилното делене на клетките</a:t>
            </a:r>
            <a:endParaRPr lang="cs-CZ" altLang="cs-CZ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utoShape 8"/>
          <p:cNvSpPr>
            <a:spLocks/>
          </p:cNvSpPr>
          <p:nvPr/>
        </p:nvSpPr>
        <p:spPr bwMode="auto">
          <a:xfrm>
            <a:off x="1187624" y="1340768"/>
            <a:ext cx="6429375" cy="1423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Хромозоми, ензим теломераза</a:t>
            </a:r>
            <a:endParaRPr lang="cs-CZ" altLang="cs-CZ" dirty="0" err="1" smtClean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endParaRPr lang="cs-CZ" altLang="cs-CZ" dirty="0" smtClean="0">
              <a:solidFill>
                <a:srgbClr val="FFFF00"/>
              </a:solidFill>
            </a:endParaRPr>
          </a:p>
          <a:p>
            <a:pPr lvl="1" eaLnBrk="1"/>
            <a:r>
              <a:rPr lang="cs-CZ" altLang="cs-CZ" sz="1400" dirty="0" smtClean="0">
                <a:solidFill>
                  <a:schemeClr val="tx1"/>
                </a:solidFill>
              </a:rPr>
              <a:t>- </a:t>
            </a:r>
            <a:r>
              <a:rPr lang="bg-BG" altLang="cs-CZ" sz="1400" dirty="0" smtClean="0">
                <a:solidFill>
                  <a:schemeClr val="tx1"/>
                </a:solidFill>
              </a:rPr>
              <a:t>При деление на клетката краищата на хромозомите се износват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lvl="1" eaLnBrk="1"/>
            <a:r>
              <a:rPr lang="cs-CZ" altLang="cs-CZ" sz="1400" dirty="0" smtClean="0">
                <a:solidFill>
                  <a:schemeClr val="tx1"/>
                </a:solidFill>
              </a:rPr>
              <a:t>- </a:t>
            </a:r>
            <a:r>
              <a:rPr lang="bg-BG" altLang="cs-CZ" sz="1400" dirty="0" smtClean="0">
                <a:solidFill>
                  <a:schemeClr val="tx1"/>
                </a:solidFill>
              </a:rPr>
              <a:t>Наноефекторите подобряват качеството на делене на клетката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lvl="1" eaLnBrk="1"/>
            <a:r>
              <a:rPr lang="cs-CZ" altLang="cs-CZ" sz="1400" dirty="0" smtClean="0">
                <a:solidFill>
                  <a:schemeClr val="tx1"/>
                </a:solidFill>
              </a:rPr>
              <a:t>- </a:t>
            </a:r>
            <a:r>
              <a:rPr lang="bg-BG" altLang="cs-CZ" sz="1400" dirty="0" smtClean="0">
                <a:solidFill>
                  <a:schemeClr val="tx1"/>
                </a:solidFill>
              </a:rPr>
              <a:t>Наноефекторите дългосрочно стимулират възстановяването.</a:t>
            </a:r>
            <a:endParaRPr lang="cs-CZ" altLang="cs-CZ" dirty="0">
              <a:solidFill>
                <a:schemeClr val="tx1"/>
              </a:solidFill>
            </a:endParaRPr>
          </a:p>
        </p:txBody>
      </p:sp>
      <p:sp>
        <p:nvSpPr>
          <p:cNvPr id="9" name="AutoShape 10"/>
          <p:cNvSpPr>
            <a:spLocks/>
          </p:cNvSpPr>
          <p:nvPr/>
        </p:nvSpPr>
        <p:spPr bwMode="auto">
          <a:xfrm>
            <a:off x="6572264" y="4714884"/>
            <a:ext cx="2340924" cy="1584176"/>
          </a:xfrm>
          <a:custGeom>
            <a:avLst/>
            <a:gdLst>
              <a:gd name="T0" fmla="*/ 2147483647 w 21600"/>
              <a:gd name="T1" fmla="*/ 578836004 h 21600"/>
              <a:gd name="T2" fmla="*/ 2147483647 w 21600"/>
              <a:gd name="T3" fmla="*/ 578836004 h 21600"/>
              <a:gd name="T4" fmla="*/ 2147483647 w 21600"/>
              <a:gd name="T5" fmla="*/ 578836004 h 21600"/>
              <a:gd name="T6" fmla="*/ 2147483647 w 21600"/>
              <a:gd name="T7" fmla="*/ 578836004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algn="ctr" eaLnBrk="1"/>
            <a:r>
              <a:rPr lang="bg-BG" altLang="cs-CZ" sz="1600" b="1" dirty="0" smtClean="0">
                <a:solidFill>
                  <a:srgbClr val="FFFF00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Наноефекторите  предпазват и подновяват краищата на хромозомите. Които се износват в процеса на живота</a:t>
            </a:r>
            <a:r>
              <a:rPr lang="cs-CZ" altLang="cs-CZ" sz="1600" b="1" dirty="0" smtClean="0">
                <a:solidFill>
                  <a:srgbClr val="FFFF00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 !!!</a:t>
            </a:r>
            <a:endParaRPr lang="cs-CZ" altLang="cs-CZ" b="1" dirty="0">
              <a:solidFill>
                <a:srgbClr val="FFFF00"/>
              </a:solidFill>
            </a:endParaRPr>
          </a:p>
        </p:txBody>
      </p:sp>
      <p:pic>
        <p:nvPicPr>
          <p:cNvPr id="3" name="Picture 2" descr="telomeraz cells-agi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140968"/>
            <a:ext cx="6139266" cy="35730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59632" y="3068960"/>
            <a:ext cx="1656184" cy="646331"/>
          </a:xfrm>
          <a:prstGeom prst="rect">
            <a:avLst/>
          </a:prstGeom>
          <a:solidFill>
            <a:srgbClr val="8BD0FF"/>
          </a:solidFill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3794"/>
                </a:solidFill>
                <a:latin typeface="Trebuchet MS"/>
                <a:cs typeface="Trebuchet MS"/>
              </a:rPr>
              <a:t>Деление на клетките</a:t>
            </a:r>
            <a:endParaRPr lang="en-US" dirty="0">
              <a:solidFill>
                <a:srgbClr val="FF3794"/>
              </a:solidFill>
              <a:latin typeface="Trebuchet MS"/>
              <a:cs typeface="Trebuchet M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9992" y="3068960"/>
            <a:ext cx="1656184" cy="369332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bg2">
                    <a:lumMod val="75000"/>
                  </a:schemeClr>
                </a:solidFill>
                <a:latin typeface="Trebuchet MS"/>
                <a:cs typeface="Trebuchet MS"/>
              </a:rPr>
              <a:t>ХРОМОЗОМИ</a:t>
            </a:r>
            <a:endParaRPr lang="en-US" dirty="0">
              <a:solidFill>
                <a:schemeClr val="bg2">
                  <a:lumMod val="75000"/>
                </a:schemeClr>
              </a:solidFill>
              <a:latin typeface="Trebuchet MS"/>
              <a:cs typeface="Trebuchet MS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6444208" y="3573016"/>
            <a:ext cx="864096" cy="14401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516216" y="3861048"/>
            <a:ext cx="792088" cy="21602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452320" y="3573016"/>
            <a:ext cx="1477398" cy="369332"/>
          </a:xfrm>
          <a:prstGeom prst="rect">
            <a:avLst/>
          </a:prstGeom>
          <a:solidFill>
            <a:srgbClr val="3366FF"/>
          </a:solidFill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FFFF00"/>
                </a:solidFill>
                <a:latin typeface="Trebuchet MS"/>
                <a:cs typeface="Trebuchet MS"/>
              </a:rPr>
              <a:t>ТЕЛОМЕРИ</a:t>
            </a:r>
            <a:endParaRPr lang="en-US" dirty="0">
              <a:solidFill>
                <a:srgbClr val="FFFF00"/>
              </a:solidFill>
              <a:latin typeface="Trebuchet MS"/>
              <a:cs typeface="Trebuchet MS"/>
            </a:endParaRPr>
          </a:p>
        </p:txBody>
      </p:sp>
      <p:pic>
        <p:nvPicPr>
          <p:cNvPr id="13" name="Picture 12" descr="Nové Logo Lavylites barv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2" name="TextovéPole 1"/>
          <p:cNvSpPr txBox="1"/>
          <p:nvPr/>
        </p:nvSpPr>
        <p:spPr>
          <a:xfrm>
            <a:off x="1259632" y="548680"/>
            <a:ext cx="60486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i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СЕРИИ ПРОДУКТИ</a:t>
            </a:r>
            <a:endParaRPr lang="cs-CZ" sz="4400" b="1" i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sp>
        <p:nvSpPr>
          <p:cNvPr id="29" name="AutoShape 16"/>
          <p:cNvSpPr>
            <a:spLocks/>
          </p:cNvSpPr>
          <p:nvPr/>
        </p:nvSpPr>
        <p:spPr bwMode="auto">
          <a:xfrm>
            <a:off x="2627784" y="1340768"/>
            <a:ext cx="5112568" cy="21602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cs-CZ" sz="2000" noProof="1" smtClean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Lavyl</a:t>
            </a:r>
            <a:r>
              <a:rPr lang="cs-CZ" altLang="cs-CZ" sz="2000" noProof="1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2000" noProof="1" smtClean="0">
                <a:solidFill>
                  <a:schemeClr val="bg2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Auricum</a:t>
            </a:r>
            <a:r>
              <a:rPr lang="cs-CZ" altLang="cs-CZ" sz="2000" noProof="1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2000" noProof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		</a:t>
            </a:r>
            <a:r>
              <a:rPr lang="cs-CZ" altLang="cs-CZ" sz="1400" noProof="1" smtClean="0">
                <a:latin typeface="Trebuchet MS" panose="020B0603020202020204" pitchFamily="34" charset="0"/>
                <a:cs typeface="+mn-cs"/>
              </a:rPr>
              <a:t>– 150ml/50 ml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cs-CZ" noProof="1" smtClean="0">
                <a:solidFill>
                  <a:srgbClr val="B5EDFD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Lavyl Auricum Sensitive </a:t>
            </a:r>
            <a:r>
              <a:rPr lang="cs-CZ" altLang="cs-CZ" noProof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1400" noProof="1" smtClean="0">
                <a:latin typeface="Trebuchet MS" panose="020B0603020202020204" pitchFamily="34" charset="0"/>
                <a:cs typeface="+mn-cs"/>
              </a:rPr>
              <a:t>– 150ml/50 ml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cs-CZ" noProof="1" smtClean="0">
                <a:solidFill>
                  <a:srgbClr val="B5EDFD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Lavyl 32</a:t>
            </a:r>
            <a:r>
              <a:rPr lang="cs-CZ" altLang="cs-CZ" noProof="1" smtClean="0">
                <a:solidFill>
                  <a:srgbClr val="B5EDFD"/>
                </a:solidFill>
                <a:latin typeface="Trebuchet MS" panose="020B0603020202020204" pitchFamily="34" charset="0"/>
                <a:cs typeface="+mn-cs"/>
              </a:rPr>
              <a:t> </a:t>
            </a:r>
            <a:r>
              <a:rPr lang="cs-CZ" altLang="cs-CZ" noProof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+mn-cs"/>
              </a:rPr>
              <a:t>			</a:t>
            </a:r>
            <a:r>
              <a:rPr lang="cs-CZ" altLang="cs-CZ" sz="1400" noProof="1" smtClean="0">
                <a:latin typeface="Trebuchet MS" panose="020B0603020202020204" pitchFamily="34" charset="0"/>
                <a:cs typeface="+mn-cs"/>
              </a:rPr>
              <a:t>– 150ml/50 ml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cs-CZ" noProof="1" smtClean="0">
                <a:solidFill>
                  <a:srgbClr val="B5EDFD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Lavyl Nose</a:t>
            </a:r>
            <a:r>
              <a:rPr lang="cs-CZ" altLang="cs-CZ" sz="1400" noProof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cs typeface="+mn-cs"/>
              </a:rPr>
              <a:t>		</a:t>
            </a:r>
            <a:r>
              <a:rPr lang="cs-CZ" altLang="cs-CZ" sz="1400" noProof="1" smtClean="0">
                <a:latin typeface="Trebuchet MS" panose="020B0603020202020204" pitchFamily="34" charset="0"/>
                <a:cs typeface="+mn-cs"/>
              </a:rPr>
              <a:t>– 30 ml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cs-CZ" noProof="1" smtClean="0">
                <a:solidFill>
                  <a:srgbClr val="B5EDFD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Lavyl Lymph </a:t>
            </a:r>
            <a:r>
              <a:rPr lang="cs-CZ" altLang="cs-CZ" noProof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		</a:t>
            </a:r>
            <a:r>
              <a:rPr lang="cs-CZ" altLang="cs-CZ" sz="1400" noProof="1" smtClean="0">
                <a:latin typeface="Trebuchet MS" panose="020B0603020202020204" pitchFamily="34" charset="0"/>
                <a:cs typeface="+mn-cs"/>
              </a:rPr>
              <a:t>– 150ml/50 ml</a:t>
            </a:r>
          </a:p>
          <a:p>
            <a:pPr>
              <a:defRPr/>
            </a:pPr>
            <a:r>
              <a:rPr lang="cs-CZ" altLang="cs-CZ" noProof="1" smtClean="0">
                <a:solidFill>
                  <a:srgbClr val="B5EDFD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Lavyl Hair-Body-Clean </a:t>
            </a:r>
            <a:r>
              <a:rPr lang="cs-CZ" altLang="cs-CZ" dirty="0">
                <a:solidFill>
                  <a:schemeClr val="accent4">
                    <a:lumMod val="60000"/>
                    <a:lumOff val="40000"/>
                  </a:schemeClr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1400" dirty="0">
                <a:latin typeface="Trebuchet MS" panose="020B0603020202020204" pitchFamily="34" charset="0"/>
                <a:cs typeface="+mn-cs"/>
              </a:rPr>
              <a:t>– 200ml/200ml/200 ml</a:t>
            </a:r>
          </a:p>
          <a:p>
            <a:pPr>
              <a:defRPr/>
            </a:pPr>
            <a:r>
              <a:rPr lang="cs-CZ" altLang="cs-CZ" dirty="0">
                <a:solidFill>
                  <a:srgbClr val="B5EDFD"/>
                </a:solidFill>
                <a:latin typeface="Trebuchet MS" pitchFamily="34" charset="0"/>
              </a:rPr>
              <a:t>Allin</a:t>
            </a:r>
            <a:r>
              <a:rPr lang="cs-CZ" altLang="cs-CZ" dirty="0">
                <a:solidFill>
                  <a:srgbClr val="C00000"/>
                </a:solidFill>
                <a:latin typeface="Trebuchet MS" pitchFamily="34" charset="0"/>
              </a:rPr>
              <a:t>	       		</a:t>
            </a:r>
            <a:r>
              <a:rPr lang="cs-CZ" altLang="cs-CZ" sz="1400" dirty="0">
                <a:latin typeface="Trebuchet MS" pitchFamily="34" charset="0"/>
              </a:rPr>
              <a:t>– 15 ks</a:t>
            </a:r>
            <a:endParaRPr lang="cs-CZ" altLang="cs-CZ" dirty="0">
              <a:latin typeface="Trebuchet MS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cs-CZ" altLang="cs-CZ" dirty="0">
              <a:latin typeface="Trebuchet MS" panose="020B0603020202020204" pitchFamily="34" charset="0"/>
              <a:cs typeface="+mn-cs"/>
            </a:endParaRPr>
          </a:p>
        </p:txBody>
      </p:sp>
      <p:sp>
        <p:nvSpPr>
          <p:cNvPr id="30" name="AutoShape 17"/>
          <p:cNvSpPr>
            <a:spLocks/>
          </p:cNvSpPr>
          <p:nvPr/>
        </p:nvSpPr>
        <p:spPr bwMode="auto">
          <a:xfrm>
            <a:off x="2627784" y="4653136"/>
            <a:ext cx="4687887" cy="8905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cs-CZ" altLang="cs-CZ" dirty="0">
                <a:solidFill>
                  <a:srgbClr val="B16902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Solvyl CC   </a:t>
            </a:r>
            <a:r>
              <a:rPr lang="cs-CZ" altLang="cs-CZ" dirty="0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		</a:t>
            </a:r>
            <a:r>
              <a:rPr lang="cs-CZ" altLang="cs-CZ" sz="1400" dirty="0"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rPr>
              <a:t>– 150ml/50 ml</a:t>
            </a:r>
          </a:p>
          <a:p>
            <a:r>
              <a:rPr lang="cs-CZ" altLang="cs-CZ" dirty="0">
                <a:solidFill>
                  <a:srgbClr val="B16902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Solvyl Fullflex </a:t>
            </a:r>
            <a:r>
              <a:rPr lang="cs-CZ" altLang="cs-CZ" dirty="0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		</a:t>
            </a:r>
            <a:r>
              <a:rPr lang="cs-CZ" altLang="cs-CZ" sz="1400" dirty="0"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rPr>
              <a:t>– 30 ml</a:t>
            </a:r>
          </a:p>
          <a:p>
            <a:r>
              <a:rPr lang="cs-CZ" altLang="cs-CZ" dirty="0">
                <a:solidFill>
                  <a:srgbClr val="B16902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Solvyl Hair-Body-Clean </a:t>
            </a:r>
            <a:r>
              <a:rPr lang="cs-CZ" altLang="cs-CZ" dirty="0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	</a:t>
            </a:r>
            <a:r>
              <a:rPr lang="cs-CZ" altLang="cs-CZ" sz="1400" dirty="0"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rPr>
              <a:t>– 200/200/200 ml</a:t>
            </a:r>
            <a:endParaRPr lang="cs-CZ" altLang="cs-CZ" dirty="0">
              <a:latin typeface="Trebuchet MS" pitchFamily="34" charset="0"/>
              <a:ea typeface="Trebuchet MS" pitchFamily="34" charset="0"/>
              <a:cs typeface="Trebuchet MS" pitchFamily="34" charset="0"/>
              <a:sym typeface="Trebuchet MS" pitchFamily="34" charset="0"/>
            </a:endParaRPr>
          </a:p>
        </p:txBody>
      </p:sp>
      <p:sp>
        <p:nvSpPr>
          <p:cNvPr id="31" name="AutoShape 18"/>
          <p:cNvSpPr>
            <a:spLocks/>
          </p:cNvSpPr>
          <p:nvPr/>
        </p:nvSpPr>
        <p:spPr bwMode="auto">
          <a:xfrm>
            <a:off x="2627784" y="3356992"/>
            <a:ext cx="4968552" cy="1512168"/>
          </a:xfrm>
          <a:custGeom>
            <a:avLst/>
            <a:gdLst>
              <a:gd name="T0" fmla="*/ 2270894 w 21600"/>
              <a:gd name="T1" fmla="*/ 583406 h 21600"/>
              <a:gd name="T2" fmla="*/ 2270894 w 21600"/>
              <a:gd name="T3" fmla="*/ 583406 h 21600"/>
              <a:gd name="T4" fmla="*/ 2270894 w 21600"/>
              <a:gd name="T5" fmla="*/ 583406 h 21600"/>
              <a:gd name="T6" fmla="*/ 2270894 w 21600"/>
              <a:gd name="T7" fmla="*/ 58340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cs-CZ" altLang="cs-CZ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Exyol</a:t>
            </a:r>
            <a:r>
              <a:rPr lang="cs-CZ" altLang="cs-CZ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cs-CZ" altLang="cs-CZ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SC</a:t>
            </a:r>
            <a:r>
              <a:rPr lang="cs-CZ" altLang="cs-CZ">
                <a:solidFill>
                  <a:srgbClr val="FFFF00"/>
                </a:solidFill>
                <a:latin typeface="Trebuchet MS" pitchFamily="34" charset="0"/>
              </a:rPr>
              <a:t>        </a:t>
            </a:r>
            <a:r>
              <a:rPr lang="cs-CZ" altLang="cs-CZ">
                <a:solidFill>
                  <a:srgbClr val="C00000"/>
                </a:solidFill>
                <a:latin typeface="Trebuchet MS" pitchFamily="34" charset="0"/>
              </a:rPr>
              <a:t>		</a:t>
            </a:r>
            <a:r>
              <a:rPr lang="cs-CZ" altLang="cs-CZ" sz="1400">
                <a:latin typeface="Trebuchet MS" pitchFamily="34" charset="0"/>
              </a:rPr>
              <a:t>– 30 ml</a:t>
            </a:r>
          </a:p>
          <a:p>
            <a:r>
              <a:rPr lang="cs-CZ" altLang="cs-CZ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Ananga    </a:t>
            </a:r>
            <a:r>
              <a:rPr lang="cs-CZ" altLang="cs-CZ">
                <a:solidFill>
                  <a:srgbClr val="C00000"/>
                </a:solidFill>
                <a:latin typeface="Trebuchet MS" pitchFamily="34" charset="0"/>
              </a:rPr>
              <a:t>		</a:t>
            </a:r>
            <a:r>
              <a:rPr lang="cs-CZ" altLang="cs-CZ" sz="1400">
                <a:latin typeface="Trebuchet MS" pitchFamily="34" charset="0"/>
              </a:rPr>
              <a:t>– 50 ml</a:t>
            </a:r>
          </a:p>
          <a:p>
            <a:r>
              <a:rPr lang="cs-CZ" altLang="cs-CZ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Amrita    </a:t>
            </a:r>
            <a:r>
              <a:rPr lang="cs-CZ" altLang="cs-CZ">
                <a:solidFill>
                  <a:srgbClr val="C00000"/>
                </a:solidFill>
                <a:latin typeface="Trebuchet MS" pitchFamily="34" charset="0"/>
              </a:rPr>
              <a:t>		</a:t>
            </a:r>
            <a:r>
              <a:rPr lang="cs-CZ" altLang="cs-CZ" sz="1400">
                <a:latin typeface="Trebuchet MS" pitchFamily="34" charset="0"/>
              </a:rPr>
              <a:t>– 50 ml</a:t>
            </a:r>
          </a:p>
          <a:p>
            <a:r>
              <a:rPr lang="cs-CZ" altLang="cs-CZ">
                <a:solidFill>
                  <a:srgbClr val="FFFF00"/>
                </a:solidFill>
                <a:latin typeface="Trebuchet MS" pitchFamily="34" charset="0"/>
                <a:ea typeface="Trebuchet MS Bold"/>
                <a:cs typeface="Trebuchet MS Bold"/>
                <a:sym typeface="Trebuchet MS Bold"/>
              </a:rPr>
              <a:t>Nofret    </a:t>
            </a:r>
            <a:r>
              <a:rPr lang="cs-CZ" altLang="cs-CZ">
                <a:solidFill>
                  <a:srgbClr val="C00000"/>
                </a:solidFill>
                <a:latin typeface="Trebuchet MS" pitchFamily="34" charset="0"/>
              </a:rPr>
              <a:t>		</a:t>
            </a:r>
            <a:r>
              <a:rPr lang="cs-CZ" altLang="cs-CZ" sz="1400">
                <a:latin typeface="Trebuchet MS" pitchFamily="34" charset="0"/>
              </a:rPr>
              <a:t>– 15 ml</a:t>
            </a:r>
          </a:p>
          <a:p>
            <a:endParaRPr lang="cs-CZ" altLang="cs-CZ" sz="1400">
              <a:latin typeface="Trebuchet MS" pitchFamily="34" charset="0"/>
            </a:endParaRPr>
          </a:p>
          <a:p>
            <a:endParaRPr lang="cs-CZ" altLang="cs-CZ">
              <a:latin typeface="Trebuchet MS" pitchFamily="34" charset="0"/>
            </a:endParaRPr>
          </a:p>
        </p:txBody>
      </p:sp>
      <p:pic>
        <p:nvPicPr>
          <p:cNvPr id="3" name="Picture 2" descr="pg-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44824"/>
            <a:ext cx="936104" cy="936104"/>
          </a:xfrm>
          <a:prstGeom prst="rect">
            <a:avLst/>
          </a:prstGeom>
        </p:spPr>
      </p:pic>
      <p:pic>
        <p:nvPicPr>
          <p:cNvPr id="5" name="Picture 4" descr="pg-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501008"/>
            <a:ext cx="936104" cy="936104"/>
          </a:xfrm>
          <a:prstGeom prst="rect">
            <a:avLst/>
          </a:prstGeom>
        </p:spPr>
      </p:pic>
      <p:pic>
        <p:nvPicPr>
          <p:cNvPr id="6" name="Picture 5" descr="pg-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653136"/>
            <a:ext cx="936104" cy="936104"/>
          </a:xfrm>
          <a:prstGeom prst="rect">
            <a:avLst/>
          </a:prstGeom>
        </p:spPr>
      </p:pic>
      <p:pic>
        <p:nvPicPr>
          <p:cNvPr id="7" name="Picture 6" descr="pg-1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805264"/>
            <a:ext cx="936104" cy="9361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55776" y="6021288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altLang="cs-CZ">
                <a:solidFill>
                  <a:srgbClr val="FF3794"/>
                </a:solidFill>
                <a:latin typeface="Trebuchet MS" pitchFamily="34" charset="0"/>
              </a:rPr>
              <a:t>Haevyl 3.1  </a:t>
            </a:r>
            <a:r>
              <a:rPr lang="cs-CZ" altLang="cs-CZ">
                <a:solidFill>
                  <a:srgbClr val="C00000"/>
                </a:solidFill>
                <a:latin typeface="Trebuchet MS" pitchFamily="34" charset="0"/>
              </a:rPr>
              <a:t>		</a:t>
            </a:r>
            <a:r>
              <a:rPr lang="cs-CZ" altLang="cs-CZ" sz="1400">
                <a:latin typeface="Trebuchet MS" pitchFamily="34" charset="0"/>
              </a:rPr>
              <a:t>– 30 ml</a:t>
            </a:r>
            <a:endParaRPr lang="cs-CZ" altLang="cs-CZ">
              <a:solidFill>
                <a:srgbClr val="FF3794"/>
              </a:solidFill>
              <a:latin typeface="Trebuchet MS" pitchFamily="34" charset="0"/>
            </a:endParaRPr>
          </a:p>
          <a:p>
            <a:r>
              <a:rPr lang="cs-CZ" altLang="cs-CZ">
                <a:solidFill>
                  <a:srgbClr val="FF3794"/>
                </a:solidFill>
                <a:latin typeface="Trebuchet MS" pitchFamily="34" charset="0"/>
              </a:rPr>
              <a:t>Haevyl Impulse</a:t>
            </a:r>
            <a:r>
              <a:rPr lang="cs-CZ" altLang="cs-CZ">
                <a:solidFill>
                  <a:srgbClr val="FF0000"/>
                </a:solidFill>
                <a:latin typeface="Trebuchet MS" pitchFamily="34" charset="0"/>
              </a:rPr>
              <a:t>		</a:t>
            </a:r>
            <a:r>
              <a:rPr lang="cs-CZ" altLang="cs-CZ" sz="1400">
                <a:latin typeface="Trebuchet MS" pitchFamily="34" charset="0"/>
              </a:rPr>
              <a:t>- 450 ml</a:t>
            </a:r>
          </a:p>
        </p:txBody>
      </p:sp>
      <p:pic>
        <p:nvPicPr>
          <p:cNvPr id="14" name="Picture 13" descr="Nové Logo Lavylites barvy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3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19" name="AutoShape 9"/>
          <p:cNvSpPr>
            <a:spLocks/>
          </p:cNvSpPr>
          <p:nvPr/>
        </p:nvSpPr>
        <p:spPr bwMode="auto">
          <a:xfrm>
            <a:off x="2339752" y="803752"/>
            <a:ext cx="5375520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Auricum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>
                <a:solidFill>
                  <a:srgbClr val="B5EDFD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ЛИНЕЙКА В ДЖОБА</a:t>
            </a:r>
            <a:endParaRPr lang="cs-CZ" altLang="cs-CZ" b="1" dirty="0">
              <a:solidFill>
                <a:srgbClr val="FFFF00"/>
              </a:solidFill>
            </a:endParaRPr>
          </a:p>
          <a:p>
            <a:pPr eaLnBrk="1"/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AutoShape 11"/>
          <p:cNvSpPr>
            <a:spLocks/>
          </p:cNvSpPr>
          <p:nvPr/>
        </p:nvSpPr>
        <p:spPr bwMode="auto">
          <a:xfrm>
            <a:off x="772468" y="2829880"/>
            <a:ext cx="7878762" cy="27574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>
              <a:buClr>
                <a:srgbClr val="990033"/>
              </a:buClr>
              <a:buSzPct val="85000"/>
              <a:buFontTx/>
              <a:buChar char="-"/>
            </a:pPr>
            <a:r>
              <a:rPr lang="bg-BG" altLang="cs-CZ" sz="1400" dirty="0" smtClean="0">
                <a:solidFill>
                  <a:schemeClr val="tx1"/>
                </a:solidFill>
              </a:rPr>
              <a:t>Спреят образува в пространствотооколо мястото на апликация</a:t>
            </a: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endParaRPr lang="bg-BG" altLang="cs-CZ" sz="1400" dirty="0" smtClean="0">
              <a:solidFill>
                <a:schemeClr val="tx1"/>
              </a:solidFill>
            </a:endParaRPr>
          </a:p>
          <a:p>
            <a:pPr eaLnBrk="1">
              <a:buClr>
                <a:srgbClr val="990033"/>
              </a:buClr>
              <a:buSzPct val="85000"/>
              <a:buFontTx/>
              <a:buChar char="-"/>
            </a:pPr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обвивка от пари</a:t>
            </a: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от активни вещества</a:t>
            </a: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r>
              <a:rPr lang="bg-BG" altLang="cs-CZ" sz="1400" dirty="0" smtClean="0">
                <a:solidFill>
                  <a:schemeClr val="tx1"/>
                </a:solidFill>
              </a:rPr>
              <a:t>и по този начин въздейства </a:t>
            </a:r>
          </a:p>
          <a:p>
            <a:pPr eaLnBrk="1">
              <a:buClr>
                <a:srgbClr val="990033"/>
              </a:buClr>
              <a:buSzPct val="85000"/>
              <a:buFontTx/>
              <a:buChar char="-"/>
            </a:pP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r>
              <a:rPr lang="bg-BG" altLang="cs-CZ" sz="1400" dirty="0" smtClean="0">
                <a:solidFill>
                  <a:schemeClr val="tx1"/>
                </a:solidFill>
              </a:rPr>
              <a:t>профилактично в много измерения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>
              <a:buClr>
                <a:srgbClr val="990033"/>
              </a:buClr>
              <a:buSzPct val="85000"/>
            </a:pP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Поради специфичните наноструктури въздейства с изключителна</a:t>
            </a: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r>
              <a:rPr lang="bg-BG" altLang="cs-CZ" sz="1400" dirty="0" smtClean="0">
                <a:solidFill>
                  <a:srgbClr val="FFFF00"/>
                </a:solidFill>
              </a:rPr>
              <a:t>абсорбционна способност</a:t>
            </a:r>
            <a:r>
              <a:rPr lang="cs-CZ" altLang="cs-CZ" sz="1400" dirty="0" smtClean="0">
                <a:solidFill>
                  <a:srgbClr val="FFFF00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благодарение на което прониква в клетката</a:t>
            </a: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r>
              <a:rPr lang="cs-CZ" altLang="cs-CZ" sz="1400" i="1" dirty="0">
                <a:solidFill>
                  <a:schemeClr val="tx1"/>
                </a:solidFill>
              </a:rPr>
              <a:t>(30–60 </a:t>
            </a:r>
            <a:r>
              <a:rPr lang="bg-BG" altLang="cs-CZ" sz="1400" i="1" dirty="0" smtClean="0">
                <a:solidFill>
                  <a:schemeClr val="tx1"/>
                </a:solidFill>
              </a:rPr>
              <a:t>сек.</a:t>
            </a:r>
            <a:r>
              <a:rPr lang="cs-CZ" altLang="cs-CZ" sz="1400" i="1" dirty="0" smtClean="0">
                <a:solidFill>
                  <a:schemeClr val="tx1"/>
                </a:solidFill>
              </a:rPr>
              <a:t>) 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>
              <a:buClr>
                <a:srgbClr val="990033"/>
              </a:buClr>
              <a:buSzPct val="85000"/>
              <a:buFont typeface="Arial" pitchFamily="34" charset="0"/>
              <a:buChar char="•"/>
            </a:pPr>
            <a:endParaRPr lang="cs-CZ" altLang="cs-CZ" sz="1400" dirty="0">
              <a:solidFill>
                <a:schemeClr val="tx1"/>
              </a:solidFill>
            </a:endParaRPr>
          </a:p>
          <a:p>
            <a:pPr eaLnBrk="1">
              <a:buClr>
                <a:srgbClr val="990033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Има интензивни </a:t>
            </a:r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противовъзпалително</a:t>
            </a:r>
            <a:r>
              <a:rPr lang="cs-CZ" altLang="cs-CZ" sz="1400" dirty="0" smtClean="0">
                <a:solidFill>
                  <a:srgbClr val="FFFF00"/>
                </a:solidFill>
              </a:rPr>
              <a:t>, </a:t>
            </a:r>
            <a:r>
              <a:rPr lang="bg-BG" altLang="cs-CZ" sz="1400" dirty="0" smtClean="0">
                <a:solidFill>
                  <a:srgbClr val="FFFF00"/>
                </a:solidFill>
              </a:rPr>
              <a:t>аналгетично действие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rgbClr val="FFFF00"/>
                </a:solidFill>
              </a:rPr>
              <a:t>спира кървенето</a:t>
            </a:r>
            <a:endParaRPr lang="cs-CZ" altLang="cs-CZ" sz="1400" dirty="0">
              <a:solidFill>
                <a:srgbClr val="FFFF00"/>
              </a:solidFill>
            </a:endParaRPr>
          </a:p>
          <a:p>
            <a:pPr eaLnBrk="1">
              <a:buClr>
                <a:srgbClr val="990033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- </a:t>
            </a:r>
            <a:r>
              <a:rPr lang="bg-BG" altLang="cs-CZ" sz="1400" dirty="0" smtClean="0">
                <a:solidFill>
                  <a:schemeClr val="tx1"/>
                </a:solidFill>
              </a:rPr>
              <a:t>Стимулира </a:t>
            </a:r>
            <a:r>
              <a:rPr lang="bg-BG" altLang="cs-CZ" sz="1400" dirty="0" smtClean="0">
                <a:solidFill>
                  <a:srgbClr val="FFFF00"/>
                </a:solidFill>
              </a:rPr>
              <a:t>самолечителните процеси 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>
              <a:buClr>
                <a:srgbClr val="990033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регенерира</a:t>
            </a:r>
            <a:r>
              <a:rPr lang="cs-CZ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клетки и хромозоми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>
              <a:buClr>
                <a:srgbClr val="990033"/>
              </a:buClr>
              <a:buSzPct val="85000"/>
            </a:pP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Съдържа натурални вещества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чието находище не е засегнато от замърсяванията на цивилизацията</a:t>
            </a:r>
            <a:endParaRPr lang="cs-CZ" altLang="cs-CZ" sz="1400" dirty="0" smtClean="0">
              <a:solidFill>
                <a:schemeClr val="tx1"/>
              </a:solidFill>
            </a:endParaRPr>
          </a:p>
          <a:p>
            <a:pPr eaLnBrk="1">
              <a:buClr>
                <a:srgbClr val="990033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Убива плесени и бактерии</a:t>
            </a: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,</a:t>
            </a: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r>
              <a:rPr lang="bg-BG" altLang="cs-CZ" sz="1400" dirty="0" smtClean="0">
                <a:solidFill>
                  <a:schemeClr val="tx1"/>
                </a:solidFill>
              </a:rPr>
              <a:t>действа като инактиватор на вирусите</a:t>
            </a:r>
            <a:endParaRPr lang="cs-CZ" altLang="cs-CZ" sz="1400" dirty="0">
              <a:solidFill>
                <a:schemeClr val="tx1"/>
              </a:solidFill>
            </a:endParaRPr>
          </a:p>
        </p:txBody>
      </p:sp>
      <p:sp>
        <p:nvSpPr>
          <p:cNvPr id="22" name="AutoShape 12"/>
          <p:cNvSpPr>
            <a:spLocks/>
          </p:cNvSpPr>
          <p:nvPr/>
        </p:nvSpPr>
        <p:spPr bwMode="auto">
          <a:xfrm>
            <a:off x="785786" y="1714488"/>
            <a:ext cx="8074996" cy="1119187"/>
          </a:xfrm>
          <a:custGeom>
            <a:avLst/>
            <a:gdLst>
              <a:gd name="T0" fmla="*/ 2147483647 w 21600"/>
              <a:gd name="T1" fmla="*/ 1502349115 h 21600"/>
              <a:gd name="T2" fmla="*/ 2147483647 w 21600"/>
              <a:gd name="T3" fmla="*/ 1502349115 h 21600"/>
              <a:gd name="T4" fmla="*/ 2147483647 w 21600"/>
              <a:gd name="T5" fmla="*/ 1502349115 h 21600"/>
              <a:gd name="T6" fmla="*/ 2147483647 w 21600"/>
              <a:gd name="T7" fmla="*/ 150234911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endParaRPr lang="cs-CZ" altLang="cs-CZ" sz="4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bg-BG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Продукти със широк спектър на използване </a:t>
            </a:r>
            <a:r>
              <a:rPr lang="cs-CZ" altLang="cs-CZ" sz="1400" b="1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– </a:t>
            </a:r>
            <a:r>
              <a:rPr lang="bg-BG" altLang="cs-CZ" sz="1400" b="1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многостранно действие</a:t>
            </a:r>
            <a:endParaRPr lang="cs-CZ" altLang="cs-CZ" sz="1400" b="1" dirty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endParaRPr lang="cs-CZ" altLang="cs-CZ" sz="14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bg-BG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Екстремна бързина на действие</a:t>
            </a:r>
            <a:r>
              <a:rPr lang="cs-CZ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 </a:t>
            </a:r>
            <a:r>
              <a:rPr lang="bg-BG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  </a:t>
            </a:r>
          </a:p>
          <a:p>
            <a:pPr eaLnBrk="1">
              <a:buFontTx/>
              <a:buChar char="-"/>
            </a:pPr>
            <a:r>
              <a:rPr lang="bg-BG" altLang="cs-CZ" sz="1400" b="1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благодарение на технологията на произвосдство</a:t>
            </a:r>
            <a:endParaRPr lang="cs-CZ" altLang="cs-CZ" sz="1400" b="1" dirty="0" smtClean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sz="1400" b="1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bg-BG" altLang="cs-CZ" sz="1400" b="1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съществено се различава от всички досегашни методи</a:t>
            </a:r>
            <a:endParaRPr lang="cs-CZ" altLang="cs-CZ" sz="1400" b="1" dirty="0">
              <a:solidFill>
                <a:schemeClr val="tx1"/>
              </a:solidFill>
            </a:endParaRPr>
          </a:p>
        </p:txBody>
      </p:sp>
      <p:sp>
        <p:nvSpPr>
          <p:cNvPr id="23" name="AutoShape 13"/>
          <p:cNvSpPr>
            <a:spLocks/>
          </p:cNvSpPr>
          <p:nvPr/>
        </p:nvSpPr>
        <p:spPr bwMode="auto">
          <a:xfrm>
            <a:off x="1142976" y="5500702"/>
            <a:ext cx="6143668" cy="979488"/>
          </a:xfrm>
          <a:custGeom>
            <a:avLst/>
            <a:gdLst>
              <a:gd name="T0" fmla="*/ 2147483647 w 21600"/>
              <a:gd name="T1" fmla="*/ 1007070473 h 21600"/>
              <a:gd name="T2" fmla="*/ 2147483647 w 21600"/>
              <a:gd name="T3" fmla="*/ 1007070473 h 21600"/>
              <a:gd name="T4" fmla="*/ 2147483647 w 21600"/>
              <a:gd name="T5" fmla="*/ 1007070473 h 21600"/>
              <a:gd name="T6" fmla="*/ 2147483647 w 21600"/>
              <a:gd name="T7" fmla="*/ 100707047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algn="just" eaLnBrk="1"/>
            <a:r>
              <a:rPr lang="bg-BG" altLang="cs-CZ" sz="1200" b="1" dirty="0" smtClean="0">
                <a:solidFill>
                  <a:srgbClr val="FFFF00"/>
                </a:solidFill>
              </a:rPr>
              <a:t>В лабораторни условия спреят е показал, че притежава бактерицидно действие върху грам позитивни и грам негативни бактерии, както и фунгицидно действие</a:t>
            </a:r>
            <a:r>
              <a:rPr lang="cs-CZ" altLang="cs-CZ" sz="1200" b="1" dirty="0" smtClean="0">
                <a:solidFill>
                  <a:srgbClr val="FFFF00"/>
                </a:solidFill>
              </a:rPr>
              <a:t>.</a:t>
            </a:r>
            <a:r>
              <a:rPr lang="bg-BG" altLang="cs-CZ" sz="1200" b="1" dirty="0" smtClean="0">
                <a:solidFill>
                  <a:srgbClr val="FFFF00"/>
                </a:solidFill>
              </a:rPr>
              <a:t> Доказано е убедително, че малки концентрации са ефикасни и срещу резистентни бактерии</a:t>
            </a:r>
            <a:r>
              <a:rPr lang="cs-CZ" altLang="cs-CZ" sz="1200" b="1" dirty="0" smtClean="0">
                <a:solidFill>
                  <a:srgbClr val="FFFF00"/>
                </a:solidFill>
              </a:rPr>
              <a:t>,</a:t>
            </a:r>
            <a:r>
              <a:rPr lang="bg-BG" altLang="cs-CZ" sz="1200" b="1" dirty="0" smtClean="0">
                <a:solidFill>
                  <a:srgbClr val="FFFF00"/>
                </a:solidFill>
              </a:rPr>
              <a:t> </a:t>
            </a:r>
            <a:r>
              <a:rPr lang="cs-CZ" altLang="cs-CZ" sz="12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MRSA</a:t>
            </a:r>
            <a:r>
              <a:rPr lang="cs-CZ" altLang="cs-CZ" sz="1200" b="1" dirty="0" smtClean="0">
                <a:solidFill>
                  <a:srgbClr val="FFFF00"/>
                </a:solidFill>
              </a:rPr>
              <a:t> </a:t>
            </a:r>
            <a:r>
              <a:rPr lang="cs-CZ" altLang="cs-CZ" sz="1200" b="1" i="1" dirty="0" smtClean="0">
                <a:solidFill>
                  <a:srgbClr val="FFFF00"/>
                </a:solidFill>
              </a:rPr>
              <a:t>(</a:t>
            </a:r>
            <a:r>
              <a:rPr lang="bg-BG" altLang="cs-CZ" sz="1200" b="1" i="1" dirty="0" smtClean="0">
                <a:solidFill>
                  <a:srgbClr val="FFFF00"/>
                </a:solidFill>
              </a:rPr>
              <a:t>Метицилин резистентен </a:t>
            </a:r>
            <a:r>
              <a:rPr lang="bg-BG" altLang="cs-CZ" sz="1200" b="1" i="1" dirty="0" err="1" smtClean="0">
                <a:solidFill>
                  <a:srgbClr val="FFFF00"/>
                </a:solidFill>
              </a:rPr>
              <a:t>Стафилококус</a:t>
            </a:r>
            <a:r>
              <a:rPr lang="bg-BG" altLang="cs-CZ" sz="1200" b="1" i="1" dirty="0" smtClean="0">
                <a:solidFill>
                  <a:srgbClr val="FFFF00"/>
                </a:solidFill>
              </a:rPr>
              <a:t> </a:t>
            </a:r>
            <a:r>
              <a:rPr lang="bg-BG" altLang="cs-CZ" sz="1200" b="1" i="1" dirty="0" smtClean="0">
                <a:solidFill>
                  <a:srgbClr val="FFFF00"/>
                </a:solidFill>
              </a:rPr>
              <a:t>ауреус</a:t>
            </a:r>
            <a:r>
              <a:rPr lang="cs-CZ" altLang="cs-CZ" sz="1200" b="1" i="1" dirty="0" smtClean="0">
                <a:solidFill>
                  <a:srgbClr val="FFFF00"/>
                </a:solidFill>
              </a:rPr>
              <a:t>),</a:t>
            </a:r>
            <a:r>
              <a:rPr lang="cs-CZ" altLang="cs-CZ" sz="1200" b="1" dirty="0" smtClean="0">
                <a:solidFill>
                  <a:srgbClr val="FFFF00"/>
                </a:solidFill>
              </a:rPr>
              <a:t> </a:t>
            </a:r>
            <a:r>
              <a:rPr lang="bg-BG" altLang="cs-CZ" sz="1200" b="1" dirty="0" smtClean="0">
                <a:solidFill>
                  <a:srgbClr val="FFFF00"/>
                </a:solidFill>
              </a:rPr>
              <a:t>който предизвиква </a:t>
            </a:r>
            <a:r>
              <a:rPr lang="bg-BG" altLang="cs-CZ" sz="1200" b="1" dirty="0" smtClean="0">
                <a:solidFill>
                  <a:srgbClr val="FF0000"/>
                </a:solidFill>
              </a:rPr>
              <a:t>повечето вътреболнични инфекции</a:t>
            </a:r>
            <a:endParaRPr lang="cs-CZ" altLang="cs-CZ" b="1" dirty="0">
              <a:solidFill>
                <a:srgbClr val="FF0000"/>
              </a:solidFill>
            </a:endParaRPr>
          </a:p>
        </p:txBody>
      </p:sp>
      <p:pic>
        <p:nvPicPr>
          <p:cNvPr id="24" name="Picture 14" descr="nanotechnolog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2214554"/>
            <a:ext cx="1785950" cy="1153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 descr="pg-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971600" cy="971600"/>
          </a:xfrm>
          <a:prstGeom prst="rect">
            <a:avLst/>
          </a:prstGeom>
        </p:spPr>
      </p:pic>
      <p:pic>
        <p:nvPicPr>
          <p:cNvPr id="14" name="Picture 13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0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10" name="AutoShape 11"/>
          <p:cNvSpPr>
            <a:spLocks/>
          </p:cNvSpPr>
          <p:nvPr/>
        </p:nvSpPr>
        <p:spPr bwMode="auto">
          <a:xfrm>
            <a:off x="623888" y="1457325"/>
            <a:ext cx="5460280" cy="3571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/>
          <a:p>
            <a:pPr>
              <a:defRPr/>
            </a:pPr>
            <a:r>
              <a:rPr lang="bg-BG" altLang="cs-CZ" b="1" i="1" dirty="0" smtClean="0">
                <a:solidFill>
                  <a:srgbClr val="FFFF00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Области на приложение </a:t>
            </a:r>
            <a:r>
              <a:rPr lang="cs-CZ" altLang="cs-CZ" b="1" i="1" dirty="0" smtClean="0">
                <a:solidFill>
                  <a:srgbClr val="FFFF00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– </a:t>
            </a:r>
            <a:r>
              <a:rPr lang="bg-BG" altLang="cs-CZ" b="1" i="1" dirty="0" smtClean="0">
                <a:solidFill>
                  <a:srgbClr val="FFFF00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външно и вътрешно</a:t>
            </a:r>
            <a:r>
              <a:rPr lang="cs-CZ" altLang="cs-CZ" b="1" i="1" dirty="0" smtClean="0">
                <a:solidFill>
                  <a:srgbClr val="FFFF00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endParaRPr lang="cs-CZ" altLang="cs-CZ" b="1" i="1" dirty="0">
              <a:solidFill>
                <a:srgbClr val="FFFF00"/>
              </a:solidFill>
            </a:endParaRPr>
          </a:p>
        </p:txBody>
      </p:sp>
      <p:sp>
        <p:nvSpPr>
          <p:cNvPr id="12" name="AutoShape 13"/>
          <p:cNvSpPr>
            <a:spLocks/>
          </p:cNvSpPr>
          <p:nvPr/>
        </p:nvSpPr>
        <p:spPr bwMode="auto">
          <a:xfrm>
            <a:off x="7280101" y="5045992"/>
            <a:ext cx="1876425" cy="903288"/>
          </a:xfrm>
          <a:custGeom>
            <a:avLst/>
            <a:gdLst>
              <a:gd name="T0" fmla="*/ 2147483647 w 21600"/>
              <a:gd name="T1" fmla="*/ 789843809 h 21600"/>
              <a:gd name="T2" fmla="*/ 2147483647 w 21600"/>
              <a:gd name="T3" fmla="*/ 789843809 h 21600"/>
              <a:gd name="T4" fmla="*/ 2147483647 w 21600"/>
              <a:gd name="T5" fmla="*/ 789843809 h 21600"/>
              <a:gd name="T6" fmla="*/ 2147483647 w 21600"/>
              <a:gd name="T7" fmla="*/ 78984380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algn="ctr" eaLnBrk="1"/>
            <a:r>
              <a:rPr lang="bg-BG" altLang="cs-CZ" sz="1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Най-универсалния наноструктуриран продукт</a:t>
            </a:r>
            <a:endParaRPr lang="cs-CZ" altLang="cs-CZ" sz="1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rebuchet MS Bold" charset="0"/>
              <a:cs typeface="Trebuchet MS Bold" charset="0"/>
              <a:sym typeface="Trebuchet MS Bold" charset="0"/>
            </a:endParaRPr>
          </a:p>
        </p:txBody>
      </p:sp>
      <p:pic>
        <p:nvPicPr>
          <p:cNvPr id="28" name="Picture 2" descr="D:\__NANO Slováci\hrdlo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5085184"/>
            <a:ext cx="1638827" cy="9835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ovéPole 20"/>
          <p:cNvSpPr txBox="1"/>
          <p:nvPr/>
        </p:nvSpPr>
        <p:spPr>
          <a:xfrm>
            <a:off x="2627784" y="4725144"/>
            <a:ext cx="2138407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altLang="cs-CZ" sz="1600" dirty="0" smtClean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Дихателни пътища</a:t>
            </a:r>
            <a:endParaRPr lang="cs-CZ" altLang="cs-CZ" sz="1600" dirty="0">
              <a:solidFill>
                <a:srgbClr val="FFFF00"/>
              </a:solidFill>
              <a:latin typeface="Trebuchet MS"/>
              <a:ea typeface="Trebuchet MS Bold" charset="0"/>
              <a:cs typeface="Trebuchet MS"/>
              <a:sym typeface="Trebuchet MS Bold" charset="0"/>
            </a:endParaRPr>
          </a:p>
          <a:p>
            <a:pPr>
              <a:lnSpc>
                <a:spcPct val="90000"/>
              </a:lnSpc>
            </a:pPr>
            <a:endParaRPr lang="cs-CZ" altLang="cs-CZ" sz="1600" dirty="0">
              <a:solidFill>
                <a:srgbClr val="FFFF00"/>
              </a:solidFill>
              <a:latin typeface="Trebuchet MS"/>
              <a:ea typeface="Trebuchet MS Bold" charset="0"/>
              <a:cs typeface="Trebuchet MS"/>
              <a:sym typeface="Trebuchet MS Bold" charset="0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latin typeface="Trebuchet MS"/>
                <a:cs typeface="Trebuchet MS"/>
              </a:rPr>
              <a:t>- </a:t>
            </a:r>
            <a:r>
              <a:rPr lang="bg-BG" altLang="cs-CZ" sz="1400" dirty="0" smtClean="0">
                <a:latin typeface="Trebuchet MS"/>
                <a:cs typeface="Trebuchet MS"/>
              </a:rPr>
              <a:t>Устна кухина</a:t>
            </a:r>
            <a:endParaRPr lang="cs-CZ" altLang="cs-CZ" sz="1400" dirty="0" smtClean="0">
              <a:latin typeface="Trebuchet MS"/>
              <a:cs typeface="Trebuchet MS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latin typeface="Trebuchet MS"/>
                <a:cs typeface="Trebuchet MS"/>
              </a:rPr>
              <a:t>- </a:t>
            </a:r>
            <a:r>
              <a:rPr lang="bg-BG" altLang="cs-CZ" sz="1400" dirty="0" smtClean="0">
                <a:latin typeface="Trebuchet MS"/>
                <a:cs typeface="Trebuchet MS"/>
              </a:rPr>
              <a:t>гърло</a:t>
            </a:r>
            <a:endParaRPr lang="cs-CZ" altLang="cs-CZ" sz="1400" dirty="0">
              <a:latin typeface="Trebuchet MS"/>
              <a:cs typeface="Trebuchet MS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/>
                <a:cs typeface="Trebuchet MS"/>
              </a:rPr>
              <a:t>- </a:t>
            </a:r>
            <a:r>
              <a:rPr lang="bg-BG" altLang="cs-CZ" sz="1400" dirty="0" smtClean="0">
                <a:latin typeface="Trebuchet MS"/>
                <a:cs typeface="Trebuchet MS"/>
              </a:rPr>
              <a:t>носоглътка</a:t>
            </a:r>
            <a:endParaRPr lang="cs-CZ" altLang="cs-CZ" sz="1400" dirty="0">
              <a:latin typeface="Trebuchet MS"/>
              <a:cs typeface="Trebuchet MS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/>
                <a:cs typeface="Trebuchet MS"/>
              </a:rPr>
              <a:t>- </a:t>
            </a:r>
            <a:r>
              <a:rPr lang="bg-BG" altLang="cs-CZ" sz="1400" dirty="0" smtClean="0">
                <a:latin typeface="Trebuchet MS"/>
                <a:cs typeface="Trebuchet MS"/>
              </a:rPr>
              <a:t>Бял дроб</a:t>
            </a:r>
            <a:endParaRPr lang="cs-CZ" altLang="cs-CZ" sz="1400" dirty="0">
              <a:latin typeface="Trebuchet MS"/>
              <a:cs typeface="Trebuchet MS"/>
            </a:endParaRPr>
          </a:p>
        </p:txBody>
      </p:sp>
      <p:sp>
        <p:nvSpPr>
          <p:cNvPr id="31" name="TextovéPole 2"/>
          <p:cNvSpPr txBox="1"/>
          <p:nvPr/>
        </p:nvSpPr>
        <p:spPr>
          <a:xfrm>
            <a:off x="5292080" y="2132856"/>
            <a:ext cx="20882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bg-BG" altLang="cs-CZ" sz="1600" dirty="0" smtClean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Храносмилателен тракт</a:t>
            </a:r>
            <a:endParaRPr lang="cs-CZ" altLang="cs-CZ" sz="1600" dirty="0" smtClean="0">
              <a:latin typeface="Trebuchet MS"/>
              <a:cs typeface="Trebuchet MS"/>
            </a:endParaRPr>
          </a:p>
          <a:p>
            <a:pPr marL="285750" lvl="1" indent="-285750">
              <a:buFontTx/>
              <a:buChar char="-"/>
            </a:pPr>
            <a:endParaRPr lang="cs-CZ" altLang="cs-CZ" sz="1400" dirty="0">
              <a:latin typeface="Trebuchet MS"/>
              <a:cs typeface="Trebuchet MS"/>
            </a:endParaRPr>
          </a:p>
          <a:p>
            <a:pPr marL="285750" lvl="1" indent="-285750">
              <a:buFontTx/>
              <a:buChar char="-"/>
            </a:pPr>
            <a:r>
              <a:rPr lang="bg-BG" altLang="cs-CZ" sz="1400" dirty="0" smtClean="0">
                <a:latin typeface="Trebuchet MS"/>
                <a:cs typeface="Trebuchet MS"/>
              </a:rPr>
              <a:t>Тънко черво</a:t>
            </a:r>
            <a:endParaRPr lang="cs-CZ" altLang="cs-CZ" sz="1400" dirty="0" smtClean="0">
              <a:latin typeface="Trebuchet MS"/>
              <a:cs typeface="Trebuchet MS"/>
            </a:endParaRPr>
          </a:p>
          <a:p>
            <a:pPr marL="285750" lvl="1" indent="-285750">
              <a:buFontTx/>
              <a:buChar char="-"/>
            </a:pPr>
            <a:r>
              <a:rPr lang="bg-BG" altLang="cs-CZ" sz="1400" dirty="0" smtClean="0">
                <a:latin typeface="Trebuchet MS"/>
                <a:cs typeface="Trebuchet MS"/>
              </a:rPr>
              <a:t>Дебело черво</a:t>
            </a:r>
            <a:endParaRPr lang="cs-CZ" altLang="cs-CZ" sz="1400" dirty="0" smtClean="0">
              <a:latin typeface="Trebuchet MS"/>
              <a:cs typeface="Trebuchet MS"/>
            </a:endParaRPr>
          </a:p>
          <a:p>
            <a:pPr marL="285750" lvl="1" indent="-285750">
              <a:buFontTx/>
              <a:buChar char="-"/>
            </a:pPr>
            <a:r>
              <a:rPr lang="bg-BG" altLang="cs-CZ" sz="1400" dirty="0" smtClean="0">
                <a:latin typeface="Trebuchet MS"/>
                <a:cs typeface="Trebuchet MS"/>
              </a:rPr>
              <a:t>Вътрешни органи</a:t>
            </a:r>
            <a:endParaRPr lang="cs-CZ" altLang="cs-CZ" sz="1400" dirty="0">
              <a:latin typeface="Trebuchet MS"/>
              <a:cs typeface="Trebuchet MS"/>
            </a:endParaRPr>
          </a:p>
          <a:p>
            <a:endParaRPr lang="cs-CZ" sz="1600" dirty="0">
              <a:latin typeface="Trebuchet MS"/>
              <a:cs typeface="Trebuchet MS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4048" y="3789040"/>
            <a:ext cx="2049666" cy="2736304"/>
          </a:xfrm>
          <a:prstGeom prst="rect">
            <a:avLst/>
          </a:prstGeom>
        </p:spPr>
      </p:pic>
      <p:sp>
        <p:nvSpPr>
          <p:cNvPr id="34" name="AutoShape 11"/>
          <p:cNvSpPr>
            <a:spLocks/>
          </p:cNvSpPr>
          <p:nvPr/>
        </p:nvSpPr>
        <p:spPr bwMode="auto">
          <a:xfrm>
            <a:off x="395536" y="2492896"/>
            <a:ext cx="5436096" cy="1752064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23900" indent="-2667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Проблеми с </a:t>
            </a:r>
          </a:p>
          <a:p>
            <a:pPr eaLnBrk="1">
              <a:lnSpc>
                <a:spcPct val="90000"/>
              </a:lnSpc>
            </a:pP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опорно-двигателния </a:t>
            </a:r>
          </a:p>
          <a:p>
            <a:pPr eaLnBrk="1">
              <a:lnSpc>
                <a:spcPct val="90000"/>
              </a:lnSpc>
            </a:pP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апарат и ставите</a:t>
            </a:r>
            <a:endParaRPr lang="cs-CZ" altLang="cs-CZ" sz="1600" dirty="0" smtClean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(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гръбнак, кости</a:t>
            </a: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)</a:t>
            </a:r>
          </a:p>
          <a:p>
            <a:pPr eaLnBrk="1">
              <a:lnSpc>
                <a:spcPct val="90000"/>
              </a:lnSpc>
            </a:pPr>
            <a:endParaRPr lang="cs-CZ" altLang="cs-CZ" sz="1600" dirty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marL="457200" lvl="1" indent="0" eaLnBrk="1">
              <a:lnSpc>
                <a:spcPct val="90000"/>
              </a:lnSpc>
              <a:buClr>
                <a:srgbClr val="990033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 -   </a:t>
            </a:r>
            <a:r>
              <a:rPr lang="bg-BG" altLang="cs-CZ" sz="1400" dirty="0" smtClean="0">
                <a:solidFill>
                  <a:schemeClr val="tx1"/>
                </a:solidFill>
              </a:rPr>
              <a:t>ставни болки </a:t>
            </a:r>
            <a:r>
              <a:rPr lang="cs-CZ" altLang="cs-CZ" sz="1400" dirty="0" smtClean="0">
                <a:solidFill>
                  <a:schemeClr val="tx1"/>
                </a:solidFill>
              </a:rPr>
              <a:t>(</a:t>
            </a:r>
            <a:r>
              <a:rPr lang="bg-BG" altLang="cs-CZ" sz="1400" dirty="0" smtClean="0">
                <a:solidFill>
                  <a:schemeClr val="tx1"/>
                </a:solidFill>
              </a:rPr>
              <a:t>ревматоидни артрити</a:t>
            </a:r>
            <a:r>
              <a:rPr lang="cs-CZ" altLang="cs-CZ" sz="1400" dirty="0" smtClean="0">
                <a:solidFill>
                  <a:schemeClr val="tx1"/>
                </a:solidFill>
              </a:rPr>
              <a:t>)</a:t>
            </a:r>
            <a:r>
              <a:rPr lang="cs-CZ" altLang="cs-CZ" dirty="0" smtClean="0">
                <a:solidFill>
                  <a:schemeClr val="tx1"/>
                </a:solidFill>
              </a:rPr>
              <a:t> 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990033"/>
              </a:buClr>
              <a:buSzPct val="100000"/>
            </a:pPr>
            <a:r>
              <a:rPr lang="cs-CZ" altLang="cs-CZ" sz="1400" dirty="0">
                <a:solidFill>
                  <a:schemeClr val="tx1"/>
                </a:solidFill>
              </a:rPr>
              <a:t> </a:t>
            </a: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r>
              <a:rPr lang="bg-BG" altLang="cs-CZ" sz="1400" dirty="0" smtClean="0">
                <a:solidFill>
                  <a:schemeClr val="tx1"/>
                </a:solidFill>
              </a:rPr>
              <a:t>Болести в областта на кръста </a:t>
            </a:r>
            <a:r>
              <a:rPr lang="cs-CZ" altLang="cs-CZ" sz="1400" dirty="0" smtClean="0">
                <a:solidFill>
                  <a:schemeClr val="tx1"/>
                </a:solidFill>
              </a:rPr>
              <a:t>(</a:t>
            </a:r>
            <a:r>
              <a:rPr lang="bg-BG" altLang="cs-CZ" sz="1400" dirty="0" smtClean="0">
                <a:solidFill>
                  <a:schemeClr val="tx1"/>
                </a:solidFill>
              </a:rPr>
              <a:t>опашна кост</a:t>
            </a:r>
            <a:r>
              <a:rPr lang="cs-CZ" altLang="cs-CZ" sz="1400" dirty="0" smtClean="0">
                <a:solidFill>
                  <a:schemeClr val="tx1"/>
                </a:solidFill>
              </a:rPr>
              <a:t>)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990033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 -   </a:t>
            </a:r>
            <a:r>
              <a:rPr lang="bg-BG" altLang="cs-CZ" sz="1400" dirty="0" smtClean="0">
                <a:solidFill>
                  <a:schemeClr val="tx1"/>
                </a:solidFill>
              </a:rPr>
              <a:t>болести на гръбнака и на шията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990033"/>
              </a:buClr>
              <a:buSzPct val="100000"/>
            </a:pPr>
            <a:r>
              <a:rPr lang="cs-CZ" altLang="cs-CZ" sz="1400" dirty="0">
                <a:solidFill>
                  <a:schemeClr val="tx1"/>
                </a:solidFill>
              </a:rPr>
              <a:t> </a:t>
            </a: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endParaRPr lang="cs-CZ" altLang="cs-CZ" sz="1400" dirty="0">
              <a:solidFill>
                <a:schemeClr val="tx1"/>
              </a:solidFill>
            </a:endParaRPr>
          </a:p>
        </p:txBody>
      </p:sp>
      <p:pic>
        <p:nvPicPr>
          <p:cNvPr id="35" name="Picture 15" descr="backpain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2132856"/>
            <a:ext cx="792088" cy="1150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" name="Picture 16" descr="nyak.jp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2132856"/>
            <a:ext cx="968672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25" descr="Nové Logo Lavylites barvy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37" name="Picture 36" descr="pg-1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  <p:pic>
        <p:nvPicPr>
          <p:cNvPr id="2" name="Picture 1" descr="008 LA 150 ml vyřez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844824"/>
            <a:ext cx="2952328" cy="2952328"/>
          </a:xfrm>
          <a:prstGeom prst="rect">
            <a:avLst/>
          </a:prstGeom>
        </p:spPr>
      </p:pic>
      <p:sp>
        <p:nvSpPr>
          <p:cNvPr id="17" name="AutoShape 9"/>
          <p:cNvSpPr>
            <a:spLocks/>
          </p:cNvSpPr>
          <p:nvPr/>
        </p:nvSpPr>
        <p:spPr bwMode="auto">
          <a:xfrm>
            <a:off x="1571604" y="785794"/>
            <a:ext cx="5375520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Auricum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>
                <a:solidFill>
                  <a:srgbClr val="B5EDFD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ЛИНЕЙКА В ДЖОБА</a:t>
            </a:r>
            <a:endParaRPr lang="cs-CZ" altLang="cs-CZ" b="1" dirty="0">
              <a:solidFill>
                <a:srgbClr val="FFFF00"/>
              </a:solidFill>
            </a:endParaRPr>
          </a:p>
          <a:p>
            <a:pPr eaLnBrk="1"/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41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2339752" y="803752"/>
            <a:ext cx="4896544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Auricum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>
                <a:solidFill>
                  <a:srgbClr val="B5EDFD"/>
                </a:solidFill>
              </a:rPr>
              <a:t> </a:t>
            </a:r>
            <a:r>
              <a:rPr lang="bg-BG" altLang="cs-CZ" sz="1600" b="1" dirty="0" smtClean="0">
                <a:solidFill>
                  <a:srgbClr val="FFFF00"/>
                </a:solidFill>
              </a:rPr>
              <a:t>линейка в джоба</a:t>
            </a:r>
            <a:endParaRPr lang="cs-CZ" altLang="cs-CZ" sz="1600" b="1" dirty="0">
              <a:solidFill>
                <a:srgbClr val="FFFF00"/>
              </a:solidFill>
            </a:endParaRPr>
          </a:p>
          <a:p>
            <a:pPr eaLnBrk="1"/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1235873" y="1556792"/>
            <a:ext cx="3130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Области на приложение</a:t>
            </a:r>
            <a:r>
              <a:rPr 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: </a:t>
            </a:r>
            <a:endParaRPr lang="cs-CZ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0" name="AutoShape 12"/>
          <p:cNvSpPr>
            <a:spLocks/>
          </p:cNvSpPr>
          <p:nvPr/>
        </p:nvSpPr>
        <p:spPr bwMode="auto">
          <a:xfrm>
            <a:off x="2627784" y="1844824"/>
            <a:ext cx="6048672" cy="17605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36600" indent="-2794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endParaRPr lang="cs-CZ" altLang="cs-CZ" sz="800" dirty="0">
              <a:solidFill>
                <a:srgbClr val="6C0015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козметика</a:t>
            </a:r>
            <a:endParaRPr lang="cs-CZ" altLang="cs-CZ" sz="1600" dirty="0" smtClean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endParaRPr lang="cs-CZ" altLang="cs-CZ" sz="1600" dirty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r>
              <a:rPr lang="bg-BG" altLang="cs-CZ" sz="1400" dirty="0" smtClean="0">
                <a:solidFill>
                  <a:schemeClr val="tx1"/>
                </a:solidFill>
              </a:rPr>
              <a:t>След епилация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и други кожни раздразнения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r>
              <a:rPr lang="bg-BG" altLang="cs-CZ" sz="1400" dirty="0" smtClean="0">
                <a:solidFill>
                  <a:schemeClr val="tx1"/>
                </a:solidFill>
              </a:rPr>
              <a:t>Възпалена кожа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акне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r>
              <a:rPr lang="bg-BG" altLang="cs-CZ" sz="1400" dirty="0" smtClean="0">
                <a:solidFill>
                  <a:schemeClr val="tx1"/>
                </a:solidFill>
              </a:rPr>
              <a:t>Опъната кожа</a:t>
            </a:r>
            <a:r>
              <a:rPr lang="cs-CZ" altLang="cs-CZ" sz="1400" dirty="0" smtClean="0">
                <a:solidFill>
                  <a:schemeClr val="tx1"/>
                </a:solidFill>
              </a:rPr>
              <a:t>,  </a:t>
            </a:r>
            <a:r>
              <a:rPr lang="bg-BG" altLang="cs-CZ" sz="1400" dirty="0" smtClean="0">
                <a:solidFill>
                  <a:schemeClr val="tx1"/>
                </a:solidFill>
              </a:rPr>
              <a:t>целулит</a:t>
            </a:r>
            <a:r>
              <a:rPr lang="cs-CZ" altLang="cs-CZ" sz="1400" dirty="0" smtClean="0">
                <a:solidFill>
                  <a:schemeClr val="tx1"/>
                </a:solidFill>
              </a:rPr>
              <a:t>, </a:t>
            </a:r>
            <a:r>
              <a:rPr lang="bg-BG" altLang="cs-CZ" sz="1400" dirty="0" smtClean="0">
                <a:solidFill>
                  <a:schemeClr val="tx1"/>
                </a:solidFill>
              </a:rPr>
              <a:t>стрии</a:t>
            </a:r>
            <a:endParaRPr lang="cs-CZ" altLang="cs-CZ" sz="1400" dirty="0" smtClean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r>
              <a:rPr lang="bg-BG" altLang="cs-CZ" sz="1400" dirty="0" smtClean="0">
                <a:solidFill>
                  <a:schemeClr val="tx1"/>
                </a:solidFill>
              </a:rPr>
              <a:t>Растящи бенки</a:t>
            </a:r>
            <a:endParaRPr lang="cs-CZ" altLang="cs-CZ" sz="1400" dirty="0" smtClean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r>
              <a:rPr lang="bg-BG" altLang="cs-CZ" sz="1400" dirty="0" smtClean="0">
                <a:solidFill>
                  <a:schemeClr val="tx1"/>
                </a:solidFill>
              </a:rPr>
              <a:t>подсичане от пелени и др.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>
              <a:lnSpc>
                <a:spcPct val="90000"/>
              </a:lnSpc>
            </a:pPr>
            <a:endParaRPr lang="cs-CZ" altLang="cs-CZ" sz="800" dirty="0">
              <a:solidFill>
                <a:srgbClr val="6C0015"/>
              </a:solidFill>
            </a:endParaRPr>
          </a:p>
        </p:txBody>
      </p:sp>
      <p:pic>
        <p:nvPicPr>
          <p:cNvPr id="12" name="Picture 15" descr="gyanta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2092810"/>
            <a:ext cx="1224136" cy="1558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AutoShape 12"/>
          <p:cNvSpPr>
            <a:spLocks/>
          </p:cNvSpPr>
          <p:nvPr/>
        </p:nvSpPr>
        <p:spPr bwMode="auto">
          <a:xfrm>
            <a:off x="4355976" y="3501008"/>
            <a:ext cx="4392488" cy="108807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algn="ctr" eaLnBrk="1"/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Разновидност</a:t>
            </a:r>
            <a:r>
              <a:rPr lang="cs-CZ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 </a:t>
            </a:r>
            <a:endParaRPr lang="cs-CZ" altLang="cs-CZ" sz="1400" dirty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algn="ctr" eaLnBrk="1"/>
            <a:r>
              <a:rPr lang="cs-CZ" altLang="cs-CZ" sz="2800" dirty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Lavyl Auricum Sensitive </a:t>
            </a:r>
          </a:p>
          <a:p>
            <a:pPr algn="ctr" eaLnBrk="1"/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Предназначен за чувствителна кожа при възрастни и деца</a:t>
            </a: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endParaRPr lang="cs-CZ" altLang="cs-CZ" sz="1400" dirty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algn="ctr" eaLnBrk="1"/>
            <a:r>
              <a:rPr lang="bg-BG" altLang="cs-CZ" sz="16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Не съдържа алкохол</a:t>
            </a:r>
            <a:r>
              <a:rPr lang="cs-CZ" altLang="cs-CZ" sz="1400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 !!!</a:t>
            </a:r>
            <a:endParaRPr lang="cs-CZ" altLang="cs-CZ" dirty="0">
              <a:solidFill>
                <a:srgbClr val="FFFF00"/>
              </a:solidFill>
            </a:endParaRPr>
          </a:p>
        </p:txBody>
      </p:sp>
      <p:pic>
        <p:nvPicPr>
          <p:cNvPr id="16" name="Picture 13" descr="http://www.nivea.hu/-/media/NIVEA/international/key-visuals/ranges/NBY/Large%20teaser/large_teaser_NBY_pure_and_sensitive_2012.ashx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5013176"/>
            <a:ext cx="2304256" cy="1312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3857628"/>
            <a:ext cx="468181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cs-CZ" altLang="cs-CZ" sz="1600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"/>
                <a:sym typeface="Trebuchet MS Bold" charset="0"/>
              </a:rPr>
              <a:t>         </a:t>
            </a:r>
            <a:r>
              <a:rPr lang="bg-BG" altLang="cs-CZ" sz="1600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"/>
                <a:sym typeface="Trebuchet MS Bold" charset="0"/>
              </a:rPr>
              <a:t>Кожни проблеми</a:t>
            </a:r>
            <a:endParaRPr lang="cs-CZ" altLang="cs-CZ" sz="1600" dirty="0">
              <a:solidFill>
                <a:srgbClr val="FFFF00"/>
              </a:solidFill>
              <a:latin typeface="Trebuchet MS" panose="020B0603020202020204" pitchFamily="34" charset="0"/>
              <a:ea typeface="Trebuchet MS Bold" charset="0"/>
              <a:cs typeface="Trebuchet MS"/>
              <a:sym typeface="Trebuchet MS Bold" charset="0"/>
            </a:endParaRPr>
          </a:p>
          <a:p>
            <a:pPr>
              <a:lnSpc>
                <a:spcPct val="90000"/>
              </a:lnSpc>
            </a:pPr>
            <a:endParaRPr lang="cs-CZ" altLang="cs-CZ" sz="1600" dirty="0">
              <a:solidFill>
                <a:srgbClr val="FFFF00"/>
              </a:solidFill>
              <a:latin typeface="Trebuchet MS" panose="020B0603020202020204" pitchFamily="34" charset="0"/>
              <a:ea typeface="Trebuchet MS Bold" charset="0"/>
              <a:cs typeface="Trebuchet MS"/>
              <a:sym typeface="Trebuchet MS Bold" charset="0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  <a:cs typeface="Trebuchet MS"/>
              </a:rPr>
              <a:t>-  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Пластика на лицето</a:t>
            </a:r>
            <a:r>
              <a:rPr lang="cs-CZ" altLang="cs-CZ" sz="1400" dirty="0" smtClean="0">
                <a:latin typeface="Trebuchet MS" panose="020B0603020202020204" pitchFamily="34" charset="0"/>
                <a:cs typeface="Trebuchet MS"/>
              </a:rPr>
              <a:t>,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трансплантация на кожа</a:t>
            </a:r>
            <a:endParaRPr lang="cs-CZ" altLang="cs-CZ" sz="1400" dirty="0">
              <a:latin typeface="Trebuchet MS" panose="020B0603020202020204" pitchFamily="34" charset="0"/>
              <a:cs typeface="Trebuchet MS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  <a:cs typeface="Trebuchet MS"/>
              </a:rPr>
              <a:t>-  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Големи кожни дефекти</a:t>
            </a:r>
            <a:endParaRPr lang="cs-CZ" altLang="cs-CZ" sz="1400" dirty="0">
              <a:latin typeface="Trebuchet MS" panose="020B0603020202020204" pitchFamily="34" charset="0"/>
              <a:cs typeface="Trebuchet MS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  <a:cs typeface="Trebuchet MS"/>
              </a:rPr>
              <a:t>-  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възпалени</a:t>
            </a:r>
            <a:r>
              <a:rPr lang="cs-CZ" altLang="cs-CZ" sz="1400" dirty="0" smtClean="0">
                <a:latin typeface="Trebuchet MS" panose="020B0603020202020204" pitchFamily="34" charset="0"/>
                <a:cs typeface="Trebuchet MS"/>
              </a:rPr>
              <a:t>,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инфектирани рани</a:t>
            </a:r>
            <a:endParaRPr lang="cs-CZ" altLang="cs-CZ" sz="1400" dirty="0">
              <a:latin typeface="Trebuchet MS" panose="020B0603020202020204" pitchFamily="34" charset="0"/>
              <a:cs typeface="Trebuchet MS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  <a:cs typeface="Trebuchet MS"/>
              </a:rPr>
              <a:t>-  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Други кожни проблеми</a:t>
            </a:r>
            <a:r>
              <a:rPr lang="cs-CZ" altLang="cs-CZ" sz="1400" dirty="0" smtClean="0">
                <a:latin typeface="Trebuchet MS" panose="020B0603020202020204" pitchFamily="34" charset="0"/>
                <a:cs typeface="Trebuchet MS"/>
              </a:rPr>
              <a:t>,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кожни повреди</a:t>
            </a:r>
            <a:endParaRPr lang="cs-CZ" altLang="cs-CZ" sz="1400" dirty="0">
              <a:latin typeface="Trebuchet MS" panose="020B0603020202020204" pitchFamily="34" charset="0"/>
              <a:cs typeface="Trebuchet MS"/>
            </a:endParaRPr>
          </a:p>
          <a:p>
            <a:pPr lvl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  <a:cs typeface="Trebuchet MS"/>
              </a:rPr>
              <a:t>-  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изгаряния</a:t>
            </a:r>
            <a:r>
              <a:rPr lang="cs-CZ" altLang="cs-CZ" sz="1400" dirty="0" smtClean="0">
                <a:latin typeface="Trebuchet MS" panose="020B0603020202020204" pitchFamily="34" charset="0"/>
                <a:cs typeface="Trebuchet MS"/>
              </a:rPr>
              <a:t>, </a:t>
            </a:r>
            <a:r>
              <a:rPr lang="bg-BG" altLang="cs-CZ" sz="1400" dirty="0" smtClean="0">
                <a:latin typeface="Trebuchet MS" panose="020B0603020202020204" pitchFamily="34" charset="0"/>
                <a:cs typeface="Trebuchet MS"/>
              </a:rPr>
              <a:t>измръзвания</a:t>
            </a:r>
            <a:endParaRPr lang="cs-CZ" altLang="cs-CZ" sz="1400" dirty="0">
              <a:latin typeface="Trebuchet MS" panose="020B0603020202020204" pitchFamily="34" charset="0"/>
              <a:cs typeface="Trebuchet MS"/>
            </a:endParaRPr>
          </a:p>
          <a:p>
            <a:pPr>
              <a:lnSpc>
                <a:spcPct val="90000"/>
              </a:lnSpc>
              <a:buClr>
                <a:srgbClr val="6C0015"/>
              </a:buClr>
              <a:buSzPct val="100000"/>
              <a:buFont typeface="Arial" pitchFamily="34" charset="0"/>
              <a:buChar char="•"/>
            </a:pPr>
            <a:endParaRPr lang="cs-CZ" altLang="cs-CZ" sz="800" dirty="0">
              <a:solidFill>
                <a:srgbClr val="6C0015"/>
              </a:solidFill>
              <a:latin typeface="Trebuchet MS" panose="020B0603020202020204" pitchFamily="34" charset="0"/>
              <a:ea typeface="Trebuchet MS Bold" charset="0"/>
              <a:cs typeface="Trebuchet MS"/>
              <a:sym typeface="Trebuchet MS Bold" charset="0"/>
            </a:endParaRPr>
          </a:p>
        </p:txBody>
      </p:sp>
      <p:pic>
        <p:nvPicPr>
          <p:cNvPr id="17" name="Picture 14" descr="frostbite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40" y="5429264"/>
            <a:ext cx="1440160" cy="114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18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20" name="Picture 19" descr="pg-1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29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6237312"/>
            <a:ext cx="854326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1547664" y="404664"/>
            <a:ext cx="5738980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Auricum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 smtClean="0">
                <a:solidFill>
                  <a:srgbClr val="B5EDFD"/>
                </a:solidFill>
              </a:rPr>
              <a:t> </a:t>
            </a:r>
            <a:r>
              <a:rPr lang="bg-BG" altLang="cs-CZ" b="1" i="1" dirty="0" smtClean="0">
                <a:solidFill>
                  <a:srgbClr val="FFFF00"/>
                </a:solidFill>
              </a:rPr>
              <a:t>линейка в джоба</a:t>
            </a:r>
            <a:endParaRPr lang="cs-CZ" altLang="cs-CZ" b="1" dirty="0">
              <a:solidFill>
                <a:srgbClr val="FFFF00"/>
              </a:solidFill>
            </a:endParaRPr>
          </a:p>
          <a:p>
            <a:pPr eaLnBrk="1"/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4572000" y="980728"/>
            <a:ext cx="2750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altLang="cs-CZ" b="1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Нашият опит при изгаряния</a:t>
            </a:r>
            <a:endParaRPr lang="cs-CZ" altLang="cs-CZ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2" name="Obrázek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28184" y="2564904"/>
            <a:ext cx="1136488" cy="1517031"/>
          </a:xfrm>
          <a:prstGeom prst="rect">
            <a:avLst/>
          </a:prstGeom>
        </p:spPr>
      </p:pic>
      <p:pic>
        <p:nvPicPr>
          <p:cNvPr id="23" name="Obrázek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68344" y="3861048"/>
            <a:ext cx="1078899" cy="1440160"/>
          </a:xfrm>
          <a:prstGeom prst="rect">
            <a:avLst/>
          </a:prstGeom>
        </p:spPr>
      </p:pic>
      <p:pic>
        <p:nvPicPr>
          <p:cNvPr id="24" name="Obrázek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28184" y="5157192"/>
            <a:ext cx="1132845" cy="1512168"/>
          </a:xfrm>
          <a:prstGeom prst="rect">
            <a:avLst/>
          </a:prstGeom>
        </p:spPr>
      </p:pic>
      <p:pic>
        <p:nvPicPr>
          <p:cNvPr id="25" name="Obrázek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1628800"/>
            <a:ext cx="989153" cy="1656184"/>
          </a:xfrm>
          <a:prstGeom prst="rect">
            <a:avLst/>
          </a:prstGeom>
        </p:spPr>
      </p:pic>
      <p:pic>
        <p:nvPicPr>
          <p:cNvPr id="26" name="Obrázek 1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3848" y="1628800"/>
            <a:ext cx="942182" cy="1678186"/>
          </a:xfrm>
          <a:prstGeom prst="rect">
            <a:avLst/>
          </a:prstGeom>
        </p:spPr>
      </p:pic>
      <p:pic>
        <p:nvPicPr>
          <p:cNvPr id="27" name="Obrázek 2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427984" y="1628800"/>
            <a:ext cx="908120" cy="1685674"/>
          </a:xfrm>
          <a:prstGeom prst="rect">
            <a:avLst/>
          </a:prstGeom>
        </p:spPr>
      </p:pic>
      <p:pic>
        <p:nvPicPr>
          <p:cNvPr id="28" name="Obrázek 2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203848" y="3717032"/>
            <a:ext cx="942037" cy="1720034"/>
          </a:xfrm>
          <a:prstGeom prst="rect">
            <a:avLst/>
          </a:prstGeom>
        </p:spPr>
      </p:pic>
      <p:pic>
        <p:nvPicPr>
          <p:cNvPr id="29" name="Obrázek 2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427984" y="3717032"/>
            <a:ext cx="1002429" cy="1729361"/>
          </a:xfrm>
          <a:prstGeom prst="rect">
            <a:avLst/>
          </a:prstGeom>
        </p:spPr>
      </p:pic>
      <p:pic>
        <p:nvPicPr>
          <p:cNvPr id="30" name="Obrázek 23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9552" y="1628800"/>
            <a:ext cx="1008112" cy="1694292"/>
          </a:xfrm>
          <a:prstGeom prst="rect">
            <a:avLst/>
          </a:prstGeom>
        </p:spPr>
      </p:pic>
      <p:pic>
        <p:nvPicPr>
          <p:cNvPr id="31" name="Obrázek 33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9552" y="3717032"/>
            <a:ext cx="952855" cy="1720034"/>
          </a:xfrm>
          <a:prstGeom prst="rect">
            <a:avLst/>
          </a:prstGeom>
        </p:spPr>
      </p:pic>
      <p:pic>
        <p:nvPicPr>
          <p:cNvPr id="32" name="Obrázek 34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07704" y="3717032"/>
            <a:ext cx="971514" cy="1719034"/>
          </a:xfrm>
          <a:prstGeom prst="rect">
            <a:avLst/>
          </a:prstGeom>
        </p:spPr>
      </p:pic>
      <p:sp>
        <p:nvSpPr>
          <p:cNvPr id="33" name="TextovéPole 26"/>
          <p:cNvSpPr txBox="1"/>
          <p:nvPr/>
        </p:nvSpPr>
        <p:spPr>
          <a:xfrm>
            <a:off x="301860" y="3298286"/>
            <a:ext cx="299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>
                <a:latin typeface="Calibri" panose="020F0502020204030204" pitchFamily="34" charset="0"/>
              </a:rPr>
              <a:t>14 </a:t>
            </a:r>
            <a:r>
              <a:rPr lang="bg-BG" dirty="0" smtClean="0">
                <a:latin typeface="Calibri" panose="020F0502020204030204" pitchFamily="34" charset="0"/>
              </a:rPr>
              <a:t>дни лечение </a:t>
            </a:r>
            <a:r>
              <a:rPr lang="sk-SK" dirty="0" smtClean="0">
                <a:latin typeface="Calibri" panose="020F0502020204030204" pitchFamily="34" charset="0"/>
              </a:rPr>
              <a:t>(</a:t>
            </a:r>
            <a:r>
              <a:rPr lang="bg-BG" dirty="0" smtClean="0">
                <a:latin typeface="Calibri" panose="020F0502020204030204" pitchFamily="34" charset="0"/>
              </a:rPr>
              <a:t>инфекция</a:t>
            </a:r>
            <a:r>
              <a:rPr lang="sk-SK" dirty="0" smtClean="0">
                <a:latin typeface="Calibri" panose="020F0502020204030204" pitchFamily="34" charset="0"/>
              </a:rPr>
              <a:t>)  </a:t>
            </a:r>
            <a:endParaRPr lang="sk-SK" dirty="0">
              <a:latin typeface="Calibri" panose="020F0502020204030204" pitchFamily="34" charset="0"/>
            </a:endParaRPr>
          </a:p>
        </p:txBody>
      </p:sp>
      <p:sp>
        <p:nvSpPr>
          <p:cNvPr id="34" name="TextovéPole 36"/>
          <p:cNvSpPr txBox="1"/>
          <p:nvPr/>
        </p:nvSpPr>
        <p:spPr>
          <a:xfrm>
            <a:off x="323528" y="5445224"/>
            <a:ext cx="5063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 smtClean="0">
                <a:latin typeface="Calibri" panose="020F0502020204030204" pitchFamily="34" charset="0"/>
              </a:rPr>
              <a:t>15 </a:t>
            </a:r>
            <a:r>
              <a:rPr lang="bg-BG" dirty="0" smtClean="0">
                <a:latin typeface="Calibri" panose="020F0502020204030204" pitchFamily="34" charset="0"/>
              </a:rPr>
              <a:t>ч</a:t>
            </a:r>
            <a:r>
              <a:rPr lang="sk-SK" dirty="0" smtClean="0">
                <a:latin typeface="Calibri" panose="020F0502020204030204" pitchFamily="34" charset="0"/>
              </a:rPr>
              <a:t> </a:t>
            </a:r>
            <a:r>
              <a:rPr lang="bg-BG" dirty="0" smtClean="0">
                <a:latin typeface="Calibri" panose="020F0502020204030204" pitchFamily="34" charset="0"/>
              </a:rPr>
              <a:t>след</a:t>
            </a:r>
            <a:r>
              <a:rPr lang="sk-SK" dirty="0" smtClean="0">
                <a:latin typeface="Calibri" panose="020F0502020204030204" pitchFamily="34" charset="0"/>
              </a:rPr>
              <a:t>  LA   50 h </a:t>
            </a:r>
            <a:r>
              <a:rPr lang="bg-BG" dirty="0" smtClean="0">
                <a:latin typeface="Calibri" panose="020F0502020204030204" pitchFamily="34" charset="0"/>
              </a:rPr>
              <a:t>след</a:t>
            </a:r>
            <a:r>
              <a:rPr lang="sk-SK" dirty="0" smtClean="0">
                <a:latin typeface="Calibri" panose="020F0502020204030204" pitchFamily="34" charset="0"/>
              </a:rPr>
              <a:t> LA   </a:t>
            </a:r>
            <a:r>
              <a:rPr lang="bg-BG" dirty="0" smtClean="0">
                <a:latin typeface="Calibri" panose="020F0502020204030204" pitchFamily="34" charset="0"/>
              </a:rPr>
              <a:t>след седмица  </a:t>
            </a:r>
            <a:r>
              <a:rPr lang="sk-SK" dirty="0" smtClean="0">
                <a:latin typeface="Calibri" panose="020F0502020204030204" pitchFamily="34" charset="0"/>
              </a:rPr>
              <a:t>11 </a:t>
            </a:r>
            <a:r>
              <a:rPr lang="bg-BG" dirty="0" smtClean="0">
                <a:latin typeface="Calibri" panose="020F0502020204030204" pitchFamily="34" charset="0"/>
              </a:rPr>
              <a:t>ден</a:t>
            </a:r>
            <a:endParaRPr lang="sk-SK" dirty="0"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1196752"/>
            <a:ext cx="39741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altLang="cs-CZ" b="1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изгаряния</a:t>
            </a:r>
            <a:r>
              <a:rPr lang="cs-CZ" altLang="cs-CZ" b="1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b="1" dirty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+ </a:t>
            </a:r>
            <a:r>
              <a:rPr lang="bg-BG" altLang="cs-CZ" b="1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разяждане от основа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7668344" y="1988840"/>
            <a:ext cx="1056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b="1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Bércové </a:t>
            </a:r>
          </a:p>
          <a:p>
            <a:pPr algn="ctr"/>
            <a:r>
              <a:rPr lang="cs-CZ" b="1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vředy</a:t>
            </a:r>
            <a:endParaRPr lang="en-US" dirty="0"/>
          </a:p>
        </p:txBody>
      </p:sp>
      <p:pic>
        <p:nvPicPr>
          <p:cNvPr id="36" name="Picture 35" descr="Nové Logo Lavylites barvy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37" name="Picture 36" descr="pg-1.jp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9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2339752" y="803752"/>
            <a:ext cx="5375520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Auricum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>
                <a:solidFill>
                  <a:srgbClr val="B5EDFD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линейка в джоба</a:t>
            </a:r>
            <a:endParaRPr lang="cs-CZ" altLang="cs-CZ" b="1" dirty="0">
              <a:solidFill>
                <a:srgbClr val="FFFF00"/>
              </a:solidFill>
            </a:endParaRPr>
          </a:p>
          <a:p>
            <a:pPr eaLnBrk="1"/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971600" y="1628800"/>
            <a:ext cx="3130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Области на приложение</a:t>
            </a:r>
            <a:r>
              <a:rPr 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: </a:t>
            </a:r>
            <a:endParaRPr lang="cs-CZ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7" name="AutoShape 11"/>
          <p:cNvSpPr>
            <a:spLocks/>
          </p:cNvSpPr>
          <p:nvPr/>
        </p:nvSpPr>
        <p:spPr bwMode="auto">
          <a:xfrm>
            <a:off x="4355976" y="2092406"/>
            <a:ext cx="2378075" cy="549275"/>
          </a:xfrm>
          <a:custGeom>
            <a:avLst/>
            <a:gdLst>
              <a:gd name="T0" fmla="*/ 2147483647 w 21600"/>
              <a:gd name="T1" fmla="*/ 177595840 h 21600"/>
              <a:gd name="T2" fmla="*/ 2147483647 w 21600"/>
              <a:gd name="T3" fmla="*/ 177595840 h 21600"/>
              <a:gd name="T4" fmla="*/ 2147483647 w 21600"/>
              <a:gd name="T5" fmla="*/ 177595840 h 21600"/>
              <a:gd name="T6" fmla="*/ 2147483647 w 21600"/>
              <a:gd name="T7" fmla="*/ 17759584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>
              <a:lnSpc>
                <a:spcPct val="90000"/>
              </a:lnSpc>
            </a:pP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Животни</a:t>
            </a:r>
            <a:endParaRPr lang="cs-CZ" altLang="cs-CZ" sz="16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</p:txBody>
      </p:sp>
      <p:pic>
        <p:nvPicPr>
          <p:cNvPr id="18" name="Picture 13" descr="6794730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3063874"/>
            <a:ext cx="2379662" cy="361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14" descr="C:\Users\Sisi\Desktop\macskas-kepek_1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492896"/>
            <a:ext cx="3048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" name="Picture 15" descr="C:\Users\Sisi\Desktop\936714_167092220118238_1398308287_n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3488" y="2681809"/>
            <a:ext cx="269875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 descr="Nové Logo Lavylites barvy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6" name="Picture 15" descr="pg-1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1285852" y="803752"/>
            <a:ext cx="6670524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32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 smtClean="0">
                <a:solidFill>
                  <a:srgbClr val="B5EDFD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спрей за използване в устна кухина</a:t>
            </a:r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AutoShape 12"/>
          <p:cNvSpPr>
            <a:spLocks/>
          </p:cNvSpPr>
          <p:nvPr/>
        </p:nvSpPr>
        <p:spPr bwMode="auto">
          <a:xfrm>
            <a:off x="1547665" y="5373216"/>
            <a:ext cx="4167343" cy="1131887"/>
          </a:xfrm>
          <a:custGeom>
            <a:avLst/>
            <a:gdLst>
              <a:gd name="T0" fmla="*/ 2147483647 w 21600"/>
              <a:gd name="T1" fmla="*/ 1554075454 h 21600"/>
              <a:gd name="T2" fmla="*/ 2147483647 w 21600"/>
              <a:gd name="T3" fmla="*/ 1554075454 h 21600"/>
              <a:gd name="T4" fmla="*/ 2147483647 w 21600"/>
              <a:gd name="T5" fmla="*/ 1554075454 h 21600"/>
              <a:gd name="T6" fmla="*/ 2147483647 w 21600"/>
              <a:gd name="T7" fmla="*/ 1554075454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1600" dirty="0" smtClean="0">
                <a:solidFill>
                  <a:schemeClr val="tx1"/>
                </a:solidFill>
              </a:rPr>
              <a:t>Lavyl </a:t>
            </a:r>
            <a:r>
              <a:rPr lang="cs-CZ" altLang="cs-CZ" sz="1600" dirty="0">
                <a:solidFill>
                  <a:schemeClr val="tx1"/>
                </a:solidFill>
              </a:rPr>
              <a:t>32 </a:t>
            </a:r>
            <a:r>
              <a:rPr lang="bg-BG" altLang="cs-CZ" sz="1600" dirty="0" smtClean="0">
                <a:solidFill>
                  <a:schemeClr val="tx1"/>
                </a:solidFill>
              </a:rPr>
              <a:t>основно почиства и отсранява гнилостните процеси между зъбите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rgbClr val="FFFF00"/>
                </a:solidFill>
              </a:rPr>
              <a:t>Възпрепятства образуването на плака</a:t>
            </a:r>
            <a:r>
              <a:rPr lang="cs-CZ" altLang="cs-CZ" sz="1600" dirty="0" smtClean="0">
                <a:solidFill>
                  <a:srgbClr val="FFFF00"/>
                </a:solidFill>
              </a:rPr>
              <a:t>.</a:t>
            </a:r>
            <a:endParaRPr lang="cs-CZ" altLang="cs-CZ" sz="1600" dirty="0">
              <a:solidFill>
                <a:srgbClr val="FFFF00"/>
              </a:solidFill>
            </a:endParaRPr>
          </a:p>
        </p:txBody>
      </p:sp>
      <p:sp>
        <p:nvSpPr>
          <p:cNvPr id="14" name="AutoShape 15"/>
          <p:cNvSpPr>
            <a:spLocks/>
          </p:cNvSpPr>
          <p:nvPr/>
        </p:nvSpPr>
        <p:spPr bwMode="auto">
          <a:xfrm>
            <a:off x="6000760" y="5271590"/>
            <a:ext cx="2994509" cy="116363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Lavyl </a:t>
            </a:r>
            <a:r>
              <a:rPr lang="cs-CZ" altLang="cs-CZ" sz="1400" dirty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32 </a:t>
            </a:r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е препарат, който прониква в дълбоките слоеве</a:t>
            </a:r>
            <a:r>
              <a:rPr lang="cs-CZ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,</a:t>
            </a:r>
            <a:r>
              <a:rPr lang="cs-CZ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endParaRPr lang="cs-CZ" altLang="cs-CZ" sz="14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Чисти, дезинфекцира, енергетизира и въстановява</a:t>
            </a:r>
            <a:r>
              <a:rPr lang="cs-CZ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.</a:t>
            </a:r>
            <a:endParaRPr lang="cs-CZ" altLang="cs-CZ" dirty="0">
              <a:solidFill>
                <a:srgbClr val="FFFF00"/>
              </a:solidFill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395536" y="1328663"/>
            <a:ext cx="7626746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altLang="cs-CZ" sz="1400" dirty="0">
              <a:latin typeface="Trebuchet MS" panose="020B0603020202020204" pitchFamily="34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>
              <a:spcBef>
                <a:spcPts val="300"/>
              </a:spcBef>
              <a:buSzPct val="100000"/>
            </a:pPr>
            <a:r>
              <a:rPr lang="cs-CZ" altLang="cs-CZ" sz="1400" dirty="0">
                <a:latin typeface="Trebuchet MS" panose="020B0603020202020204" pitchFamily="34" charset="0"/>
              </a:rPr>
              <a:t> </a:t>
            </a:r>
            <a:r>
              <a:rPr lang="cs-CZ" altLang="cs-CZ" sz="1400" dirty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400" dirty="0" smtClean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- 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регенератор на венците</a:t>
            </a:r>
            <a:endParaRPr lang="cs-CZ" altLang="cs-CZ" sz="1400" dirty="0" smtClean="0">
              <a:solidFill>
                <a:srgbClr val="FFFF00"/>
              </a:solidFill>
              <a:latin typeface="Trebuchet MS" panose="020B0603020202020204" pitchFamily="34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>
              <a:spcBef>
                <a:spcPts val="300"/>
              </a:spcBef>
              <a:buSzPct val="100000"/>
            </a:pPr>
            <a:r>
              <a:rPr lang="cs-CZ" altLang="cs-CZ" sz="1400" dirty="0" smtClean="0">
                <a:latin typeface="Trebuchet MS" panose="020B0603020202020204" pitchFamily="34" charset="0"/>
              </a:rPr>
              <a:t>  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минимализира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налепите по езика</a:t>
            </a:r>
            <a:endParaRPr lang="cs-CZ" altLang="cs-CZ" sz="14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SzPct val="100000"/>
            </a:pPr>
            <a:r>
              <a:rPr lang="cs-CZ" altLang="cs-CZ" sz="1400" dirty="0" smtClean="0">
                <a:latin typeface="Trebuchet MS" panose="020B0603020202020204" pitchFamily="34" charset="0"/>
              </a:rPr>
              <a:t>  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блокира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токсични вещества</a:t>
            </a:r>
            <a:endParaRPr lang="cs-CZ" altLang="cs-CZ" sz="1400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  </a:t>
            </a:r>
            <a:r>
              <a:rPr lang="cs-CZ" altLang="cs-CZ" sz="1400" dirty="0" smtClean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-  </a:t>
            </a:r>
            <a:r>
              <a:rPr lang="bg-BG" altLang="cs-CZ" sz="1400" dirty="0" smtClean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помага за разрешаване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проблемите по цялото лице</a:t>
            </a:r>
            <a:endParaRPr lang="cs-CZ" altLang="cs-CZ" sz="1400" dirty="0" smtClean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</a:rPr>
              <a:t>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 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избелва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и пази зъбите</a:t>
            </a:r>
            <a:endParaRPr lang="cs-CZ" altLang="cs-CZ" sz="1400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</a:rPr>
              <a:t> 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дезинфекцира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четката за зъби</a:t>
            </a:r>
            <a:endParaRPr lang="cs-CZ" altLang="cs-CZ" sz="1400" dirty="0" smtClean="0">
              <a:solidFill>
                <a:srgbClr val="FFFF00"/>
              </a:solidFill>
              <a:latin typeface="Trebuchet MS" panose="020B0603020202020204" pitchFamily="34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  <a:sym typeface="Trebuchet MS Bold" charset="0"/>
              </a:rPr>
              <a:t> </a:t>
            </a:r>
            <a:r>
              <a:rPr lang="cs-CZ" altLang="cs-CZ" sz="1400" dirty="0" smtClean="0">
                <a:latin typeface="Trebuchet MS" panose="020B0603020202020204" pitchFamily="34" charset="0"/>
                <a:sym typeface="Trebuchet MS Bold" charset="0"/>
              </a:rPr>
              <a:t>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силно</a:t>
            </a:r>
            <a:r>
              <a:rPr lang="cs-CZ" altLang="cs-CZ" sz="1400" dirty="0" smtClean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отстранява неприятна миризма в устата</a:t>
            </a:r>
            <a:endParaRPr lang="cs-CZ" altLang="cs-CZ" sz="1400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</a:rPr>
              <a:t> 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решава неприятни инфекции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афти</a:t>
            </a:r>
            <a:r>
              <a:rPr lang="cs-CZ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херпес</a:t>
            </a:r>
            <a:r>
              <a:rPr lang="cs-CZ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,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плесени</a:t>
            </a:r>
            <a:endParaRPr lang="cs-CZ" altLang="cs-CZ" sz="1400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</a:rPr>
              <a:t> 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има силно стерилизиращо действие</a:t>
            </a:r>
            <a:endParaRPr lang="cs-CZ" altLang="cs-CZ" sz="1400" dirty="0">
              <a:solidFill>
                <a:srgbClr val="FFFF00"/>
              </a:solidFill>
              <a:latin typeface="Trebuchet MS" panose="020B0603020202020204" pitchFamily="34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</a:rPr>
              <a:t> 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предпазва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венците от възпаление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спира кървенето</a:t>
            </a:r>
            <a:endParaRPr lang="cs-CZ" altLang="cs-CZ" sz="1400" dirty="0" smtClean="0"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 smtClean="0">
                <a:latin typeface="Trebuchet MS" panose="020B0603020202020204" pitchFamily="34" charset="0"/>
              </a:rPr>
              <a:t>  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в устната кухина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,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дезактивира бактерии и вируси</a:t>
            </a:r>
            <a:endParaRPr lang="cs-CZ" altLang="cs-CZ" sz="1400" dirty="0" smtClean="0">
              <a:solidFill>
                <a:srgbClr val="FFFF00"/>
              </a:solidFill>
              <a:latin typeface="Trebuchet MS" panose="020B0603020202020204" pitchFamily="34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 smtClean="0">
                <a:latin typeface="Trebuchet MS" panose="020B0603020202020204" pitchFamily="34" charset="0"/>
              </a:rPr>
              <a:t>  -  </a:t>
            </a:r>
            <a:r>
              <a:rPr lang="bg-BG" altLang="cs-CZ" sz="1400" dirty="0" smtClean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освобождара и</a:t>
            </a:r>
            <a:r>
              <a:rPr lang="cs-CZ" altLang="cs-CZ" sz="1400" dirty="0" smtClean="0">
                <a:latin typeface="Trebuchet MS" panose="020B0603020202020204" pitchFamily="34" charset="0"/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се свързва с токсичните вещества от зъбните пломби</a:t>
            </a:r>
            <a:endParaRPr lang="cs-CZ" altLang="cs-CZ" sz="1400" dirty="0" smtClean="0">
              <a:solidFill>
                <a:srgbClr val="FFFF00"/>
              </a:solidFill>
              <a:latin typeface="Trebuchet MS" panose="020B0603020202020204" pitchFamily="34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solidFill>
                  <a:srgbClr val="FFFF00"/>
                </a:solidFill>
                <a:latin typeface="Trebuchet MS" panose="020B0603020202020204" pitchFamily="34" charset="0"/>
                <a:sym typeface="Trebuchet MS Bold" charset="0"/>
              </a:rPr>
              <a:t> </a:t>
            </a:r>
            <a:r>
              <a:rPr lang="cs-CZ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  <a:sym typeface="Trebuchet MS Bold" charset="0"/>
              </a:rPr>
              <a:t>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намалява зъбния камък</a:t>
            </a:r>
            <a:endParaRPr lang="cs-CZ" altLang="cs-CZ" sz="1400" dirty="0">
              <a:latin typeface="Trebuchet MS" panose="020B0603020202020204" pitchFamily="34" charset="0"/>
            </a:endParaRPr>
          </a:p>
          <a:p>
            <a:pPr>
              <a:spcBef>
                <a:spcPts val="300"/>
              </a:spcBef>
              <a:buClr>
                <a:srgbClr val="6C0015"/>
              </a:buClr>
              <a:buSzPct val="100000"/>
            </a:pPr>
            <a:r>
              <a:rPr lang="cs-CZ" altLang="cs-CZ" sz="1400" dirty="0">
                <a:latin typeface="Trebuchet MS" panose="020B0603020202020204" pitchFamily="34" charset="0"/>
              </a:rPr>
              <a:t>  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- 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препоръчва се използването му при </a:t>
            </a:r>
            <a:r>
              <a:rPr lang="bg-BG" altLang="cs-CZ" sz="1400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хора с имплантати</a:t>
            </a:r>
            <a:r>
              <a:rPr lang="cs-CZ" altLang="cs-CZ" sz="1400" dirty="0" smtClean="0">
                <a:latin typeface="Trebuchet MS" panose="020B0603020202020204" pitchFamily="34" charset="0"/>
              </a:rPr>
              <a:t>, </a:t>
            </a:r>
            <a:r>
              <a:rPr lang="bg-BG" altLang="cs-CZ" sz="1400" dirty="0" smtClean="0">
                <a:latin typeface="Trebuchet MS" panose="020B0603020202020204" pitchFamily="34" charset="0"/>
              </a:rPr>
              <a:t>зъбни  протези</a:t>
            </a:r>
            <a:endParaRPr lang="cs-CZ" altLang="cs-CZ" sz="1400" dirty="0">
              <a:latin typeface="Trebuchet MS" panose="020B0603020202020204" pitchFamily="34" charset="0"/>
            </a:endParaRPr>
          </a:p>
        </p:txBody>
      </p:sp>
      <p:pic>
        <p:nvPicPr>
          <p:cNvPr id="18" name="Picture 15" descr="parodontitis_foginysorvada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2000240"/>
            <a:ext cx="2952328" cy="2326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" name="Picture 18" descr="Nové Logo Lavylites barv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20" name="Picture 19" descr="pg-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6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2699792" y="796609"/>
            <a:ext cx="5240114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Nose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 smtClean="0">
                <a:solidFill>
                  <a:srgbClr val="B5EDFD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спрей за нос</a:t>
            </a:r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AutoShape 11"/>
          <p:cNvSpPr>
            <a:spLocks/>
          </p:cNvSpPr>
          <p:nvPr/>
        </p:nvSpPr>
        <p:spPr bwMode="auto">
          <a:xfrm>
            <a:off x="1259632" y="1772816"/>
            <a:ext cx="5669822" cy="1708486"/>
          </a:xfrm>
          <a:custGeom>
            <a:avLst/>
            <a:gdLst>
              <a:gd name="T0" fmla="*/ 2147483647 w 21600"/>
              <a:gd name="T1" fmla="*/ 732962779 h 21600"/>
              <a:gd name="T2" fmla="*/ 2147483647 w 21600"/>
              <a:gd name="T3" fmla="*/ 732962779 h 21600"/>
              <a:gd name="T4" fmla="*/ 2147483647 w 21600"/>
              <a:gd name="T5" fmla="*/ 732962779 h 21600"/>
              <a:gd name="T6" fmla="*/ 2147483647 w 21600"/>
              <a:gd name="T7" fmla="*/ 73296277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marL="152400" indent="-1524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- </a:t>
            </a:r>
            <a:r>
              <a:rPr lang="bg-BG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помага при респираторни заболявания</a:t>
            </a:r>
            <a:endParaRPr lang="cs-CZ" altLang="cs-CZ" sz="1600" dirty="0" smtClean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sz="1600" dirty="0" smtClean="0">
                <a:solidFill>
                  <a:schemeClr val="tx1"/>
                </a:solidFill>
              </a:rPr>
              <a:t> - </a:t>
            </a:r>
            <a:r>
              <a:rPr lang="bg-BG" sz="1600" dirty="0" smtClean="0">
                <a:solidFill>
                  <a:schemeClr val="tx1"/>
                </a:solidFill>
              </a:rPr>
              <a:t>температура</a:t>
            </a:r>
            <a:r>
              <a:rPr lang="cs-CZ" sz="1600" dirty="0" smtClean="0">
                <a:solidFill>
                  <a:schemeClr val="tx1"/>
                </a:solidFill>
              </a:rPr>
              <a:t>, </a:t>
            </a:r>
            <a:r>
              <a:rPr lang="bg-BG" sz="1600" dirty="0" smtClean="0">
                <a:solidFill>
                  <a:srgbClr val="FFFF00"/>
                </a:solidFill>
              </a:rPr>
              <a:t>главоболие</a:t>
            </a:r>
            <a:endParaRPr lang="cs-CZ" sz="1600" dirty="0" smtClean="0">
              <a:solidFill>
                <a:srgbClr val="FFFF00"/>
              </a:solidFill>
            </a:endParaRPr>
          </a:p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smtClean="0">
                <a:solidFill>
                  <a:schemeClr val="tx1"/>
                </a:solidFill>
              </a:rPr>
              <a:t>- </a:t>
            </a:r>
            <a:r>
              <a:rPr lang="bg-BG" sz="1600" dirty="0" smtClean="0">
                <a:solidFill>
                  <a:schemeClr val="tx1"/>
                </a:solidFill>
              </a:rPr>
              <a:t>носни проблеми</a:t>
            </a:r>
            <a:endParaRPr lang="cs-CZ" sz="1600" dirty="0" smtClean="0">
              <a:solidFill>
                <a:schemeClr val="tx1"/>
              </a:solidFill>
            </a:endParaRPr>
          </a:p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sz="1600" dirty="0" smtClean="0">
                <a:solidFill>
                  <a:schemeClr val="tx1"/>
                </a:solidFill>
              </a:rPr>
              <a:t> - </a:t>
            </a:r>
            <a:r>
              <a:rPr lang="bg-BG" sz="1600" dirty="0" smtClean="0">
                <a:solidFill>
                  <a:schemeClr val="tx1"/>
                </a:solidFill>
              </a:rPr>
              <a:t>възпаление на синусите</a:t>
            </a:r>
            <a:endParaRPr lang="cs-CZ" sz="1600" dirty="0" smtClean="0">
              <a:solidFill>
                <a:schemeClr val="tx1"/>
              </a:solidFill>
            </a:endParaRPr>
          </a:p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smtClean="0">
                <a:solidFill>
                  <a:schemeClr val="tx1"/>
                </a:solidFill>
              </a:rPr>
              <a:t>- </a:t>
            </a:r>
            <a:r>
              <a:rPr lang="bg-BG" sz="1600" dirty="0" smtClean="0">
                <a:solidFill>
                  <a:srgbClr val="FFFF00"/>
                </a:solidFill>
              </a:rPr>
              <a:t>алергия</a:t>
            </a:r>
            <a:endParaRPr lang="cs-CZ" sz="1600" dirty="0" smtClean="0">
              <a:solidFill>
                <a:srgbClr val="FFFF00"/>
              </a:solidFill>
            </a:endParaRPr>
          </a:p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smtClean="0">
                <a:solidFill>
                  <a:schemeClr val="tx1"/>
                </a:solidFill>
              </a:rPr>
              <a:t>- </a:t>
            </a:r>
            <a:r>
              <a:rPr lang="bg-BG" sz="1600" dirty="0" smtClean="0">
                <a:solidFill>
                  <a:schemeClr val="tx1"/>
                </a:solidFill>
              </a:rPr>
              <a:t>суха носна лигавица</a:t>
            </a:r>
            <a:endParaRPr lang="cs-CZ" sz="1600" dirty="0" smtClean="0">
              <a:solidFill>
                <a:schemeClr val="tx1"/>
              </a:solidFill>
            </a:endParaRPr>
          </a:p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cs-CZ" sz="1600" dirty="0" smtClean="0">
                <a:solidFill>
                  <a:schemeClr val="tx1"/>
                </a:solidFill>
              </a:rPr>
              <a:t>- </a:t>
            </a:r>
            <a:r>
              <a:rPr lang="bg-BG" sz="1600" dirty="0" smtClean="0">
                <a:solidFill>
                  <a:srgbClr val="FFFF00"/>
                </a:solidFill>
              </a:rPr>
              <a:t>асматични симптоми</a:t>
            </a:r>
            <a:endParaRPr lang="cs-CZ" sz="1600" dirty="0" smtClean="0">
              <a:solidFill>
                <a:srgbClr val="FFFF00"/>
              </a:solidFill>
            </a:endParaRPr>
          </a:p>
          <a:p>
            <a:pPr marL="0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sz="1600" dirty="0">
                <a:solidFill>
                  <a:schemeClr val="tx1"/>
                </a:solidFill>
              </a:rPr>
              <a:t> </a:t>
            </a:r>
            <a:r>
              <a:rPr lang="bg-BG" sz="1600" dirty="0" smtClean="0">
                <a:solidFill>
                  <a:schemeClr val="tx1"/>
                </a:solidFill>
              </a:rPr>
              <a:t>- хронични проблеми на лицето</a:t>
            </a:r>
            <a:endParaRPr lang="cs-CZ" altLang="cs-CZ" sz="1600" dirty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</p:txBody>
      </p:sp>
      <p:pic>
        <p:nvPicPr>
          <p:cNvPr id="1028" name="Picture 4" descr="D:\__NANO Slováci\nosní dutin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3717032"/>
            <a:ext cx="2776990" cy="28803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G:\__ NANO Slováci\foto produktů\Lavyl nos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916832"/>
            <a:ext cx="2894084" cy="3861048"/>
          </a:xfrm>
          <a:prstGeom prst="rect">
            <a:avLst/>
          </a:prstGeom>
          <a:noFill/>
        </p:spPr>
      </p:pic>
      <p:pic>
        <p:nvPicPr>
          <p:cNvPr id="14" name="Picture 13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5" name="Picture 14" descr="pg-1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9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pic>
        <p:nvPicPr>
          <p:cNvPr id="2052" name="Picture 4" descr="D:\__NANO Slováci\lymfa 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2330" y="2357430"/>
            <a:ext cx="1838648" cy="38576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9"/>
          <p:cNvSpPr>
            <a:spLocks/>
          </p:cNvSpPr>
          <p:nvPr/>
        </p:nvSpPr>
        <p:spPr bwMode="auto">
          <a:xfrm>
            <a:off x="2000232" y="785794"/>
            <a:ext cx="5929354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Lymph 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 smtClean="0">
                <a:solidFill>
                  <a:srgbClr val="B5EDFD"/>
                </a:solidFill>
              </a:rPr>
              <a:t> </a:t>
            </a:r>
            <a:r>
              <a:rPr lang="bg-BG" altLang="cs-CZ" b="1" i="1" dirty="0" smtClean="0">
                <a:solidFill>
                  <a:srgbClr val="FFFF00"/>
                </a:solidFill>
              </a:rPr>
              <a:t>подпомага и отпуска</a:t>
            </a:r>
            <a:endParaRPr lang="cs-CZ" altLang="cs-CZ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AutoShape 7"/>
          <p:cNvSpPr>
            <a:spLocks/>
          </p:cNvSpPr>
          <p:nvPr/>
        </p:nvSpPr>
        <p:spPr bwMode="auto">
          <a:xfrm>
            <a:off x="971600" y="1772816"/>
            <a:ext cx="4752528" cy="230425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Нашата лимфна система е невероятно сложна. Ние допълнително я затормозяваме</a:t>
            </a:r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endParaRPr lang="bg-BG" altLang="cs-CZ" sz="1600" dirty="0" smtClean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sz="1600" dirty="0" smtClean="0">
                <a:solidFill>
                  <a:srgbClr val="FFFF00"/>
                </a:solidFill>
              </a:rPr>
              <a:t>(</a:t>
            </a:r>
            <a:r>
              <a:rPr lang="bg-BG" altLang="cs-CZ" sz="1600" dirty="0" smtClean="0">
                <a:solidFill>
                  <a:srgbClr val="FFFF00"/>
                </a:solidFill>
              </a:rPr>
              <a:t>чрез обездвижен начин на живот</a:t>
            </a:r>
            <a:r>
              <a:rPr lang="cs-CZ" altLang="cs-CZ" sz="1600" dirty="0" smtClean="0">
                <a:solidFill>
                  <a:srgbClr val="FFFF00"/>
                </a:solidFill>
              </a:rPr>
              <a:t>).</a:t>
            </a:r>
            <a:endParaRPr lang="cs-CZ" altLang="cs-CZ" sz="1600" dirty="0">
              <a:solidFill>
                <a:srgbClr val="FFFF00"/>
              </a:solidFill>
            </a:endParaRPr>
          </a:p>
          <a:p>
            <a:pPr eaLnBrk="1"/>
            <a:endParaRPr lang="cs-CZ" altLang="cs-CZ" sz="1600" dirty="0" smtClean="0">
              <a:solidFill>
                <a:schemeClr val="tx1"/>
              </a:solidFill>
            </a:endParaRPr>
          </a:p>
          <a:p>
            <a:r>
              <a:rPr lang="bg-BG" altLang="cs-CZ" sz="1600" dirty="0" smtClean="0">
                <a:solidFill>
                  <a:schemeClr val="tx1"/>
                </a:solidFill>
              </a:rPr>
              <a:t>Лимфната система има </a:t>
            </a:r>
            <a:r>
              <a:rPr lang="bg-BG" altLang="cs-CZ" sz="1600" dirty="0" smtClean="0">
                <a:solidFill>
                  <a:srgbClr val="FFFF00"/>
                </a:solidFill>
              </a:rPr>
              <a:t>защитна функция</a:t>
            </a:r>
            <a:r>
              <a:rPr lang="cs-CZ" altLang="cs-CZ" sz="1600" dirty="0" smtClean="0">
                <a:solidFill>
                  <a:srgbClr val="FFFF00"/>
                </a:solidFill>
              </a:rPr>
              <a:t>, </a:t>
            </a:r>
            <a:r>
              <a:rPr lang="bg-BG" altLang="cs-CZ" sz="1600" dirty="0" smtClean="0">
                <a:solidFill>
                  <a:srgbClr val="FFFF00"/>
                </a:solidFill>
              </a:rPr>
              <a:t>транспортира токсични вещества, а също така изпълнява и комуникационни функции</a:t>
            </a:r>
            <a:endParaRPr lang="cs-CZ" altLang="cs-CZ" sz="1600" dirty="0">
              <a:solidFill>
                <a:srgbClr val="FF0000"/>
              </a:solidFill>
            </a:endParaRPr>
          </a:p>
          <a:p>
            <a:pPr eaLnBrk="1"/>
            <a:endParaRPr lang="cs-CZ" altLang="cs-CZ" sz="1600" dirty="0">
              <a:solidFill>
                <a:schemeClr val="tx1"/>
              </a:solidFill>
            </a:endParaRPr>
          </a:p>
          <a:p>
            <a:pPr eaLnBrk="1"/>
            <a:endParaRPr lang="cs-CZ" altLang="cs-CZ" sz="800" dirty="0">
              <a:solidFill>
                <a:schemeClr val="tx1"/>
              </a:solidFill>
            </a:endParaRPr>
          </a:p>
        </p:txBody>
      </p:sp>
      <p:sp>
        <p:nvSpPr>
          <p:cNvPr id="14" name="AutoShape 13"/>
          <p:cNvSpPr>
            <a:spLocks/>
          </p:cNvSpPr>
          <p:nvPr/>
        </p:nvSpPr>
        <p:spPr bwMode="auto">
          <a:xfrm>
            <a:off x="714348" y="3929066"/>
            <a:ext cx="7392987" cy="16652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1600" dirty="0" err="1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Lavyl</a:t>
            </a:r>
            <a:r>
              <a:rPr lang="cs-CZ" altLang="cs-CZ" sz="1600" dirty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600" dirty="0" err="1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Lymph</a:t>
            </a:r>
            <a:r>
              <a:rPr lang="cs-CZ" altLang="cs-CZ" sz="1600" dirty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</a:p>
          <a:p>
            <a:pPr eaLnBrk="1"/>
            <a:endParaRPr lang="cs-CZ" altLang="cs-CZ" sz="1600" dirty="0" smtClean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        -  </a:t>
            </a:r>
            <a:r>
              <a:rPr lang="bg-BG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облекчава дейността на лимфните възли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</a:rPr>
              <a:t>         -  </a:t>
            </a:r>
            <a:r>
              <a:rPr lang="bg-BG" altLang="cs-CZ" sz="1600" dirty="0" smtClean="0">
                <a:solidFill>
                  <a:schemeClr val="tx1"/>
                </a:solidFill>
              </a:rPr>
              <a:t>повишава проходимостта на лимфната система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>
                <a:solidFill>
                  <a:schemeClr val="tx1"/>
                </a:solidFill>
              </a:rPr>
              <a:t> </a:t>
            </a:r>
            <a:r>
              <a:rPr lang="cs-CZ" altLang="cs-CZ" sz="1600" dirty="0" smtClean="0">
                <a:solidFill>
                  <a:schemeClr val="tx1"/>
                </a:solidFill>
              </a:rPr>
              <a:t>        -  </a:t>
            </a:r>
            <a:r>
              <a:rPr lang="bg-BG" altLang="cs-CZ" sz="1600" dirty="0" smtClean="0">
                <a:solidFill>
                  <a:schemeClr val="tx1"/>
                </a:solidFill>
              </a:rPr>
              <a:t>увеличава капацитета на комуникационните канали </a:t>
            </a: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      при преноса на информация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</a:rPr>
              <a:t>         -  </a:t>
            </a:r>
            <a:r>
              <a:rPr lang="bg-BG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има противоизпотяващо действие, отстранява миризми</a:t>
            </a:r>
            <a:endParaRPr lang="cs-CZ" altLang="cs-CZ" sz="1600" dirty="0" smtClean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         -  </a:t>
            </a:r>
            <a:r>
              <a:rPr lang="bg-BG" altLang="cs-CZ" sz="1600" dirty="0" smtClean="0">
                <a:solidFill>
                  <a:schemeClr val="tx1"/>
                </a:solidFill>
              </a:rPr>
              <a:t>съдържа натурални компоненти от </a:t>
            </a: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      екологично чисти източници.</a:t>
            </a:r>
            <a:endParaRPr lang="cs-CZ" altLang="cs-CZ" dirty="0">
              <a:solidFill>
                <a:schemeClr val="tx1"/>
              </a:solidFill>
            </a:endParaRPr>
          </a:p>
        </p:txBody>
      </p:sp>
      <p:pic>
        <p:nvPicPr>
          <p:cNvPr id="15" name="Picture 14" descr="Nové Logo Lavylites barv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6" name="Picture 15" descr="pg-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8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1" y="6089482"/>
            <a:ext cx="1168077" cy="5907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827584" y="796608"/>
            <a:ext cx="7176013" cy="904199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Hair</a:t>
            </a:r>
            <a:r>
              <a:rPr lang="cs-CZ" altLang="cs-CZ" sz="3200" b="1" dirty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 , 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Lavyl Body, </a:t>
            </a:r>
            <a:r>
              <a:rPr lang="en-US" altLang="cs-CZ" sz="3200" b="1" dirty="0" err="1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Lav</a:t>
            </a:r>
            <a:r>
              <a:rPr lang="cs-CZ" altLang="cs-CZ" sz="3200" b="1" dirty="0" err="1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yl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3200" b="1" dirty="0" err="1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Clean</a:t>
            </a:r>
            <a:endParaRPr lang="cs-CZ" altLang="cs-CZ" sz="3200" b="1" dirty="0">
              <a:solidFill>
                <a:srgbClr val="B5ED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Trebuchet MS Bold" charset="0"/>
                <a:cs typeface="Trebuchet MS Bold" charset="0"/>
                <a:sym typeface="Trebuchet MS Bold" charset="0"/>
              </a:rPr>
              <a:t>  </a:t>
            </a:r>
            <a:endParaRPr lang="cs-CZ" altLang="cs-CZ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AutoShape 14"/>
          <p:cNvSpPr>
            <a:spLocks/>
          </p:cNvSpPr>
          <p:nvPr/>
        </p:nvSpPr>
        <p:spPr bwMode="auto">
          <a:xfrm>
            <a:off x="357158" y="1714488"/>
            <a:ext cx="7056784" cy="216024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algn="just" eaLnBrk="1"/>
            <a:endParaRPr lang="cs-CZ" altLang="cs-CZ" sz="1400" dirty="0">
              <a:solidFill>
                <a:schemeClr val="tx1"/>
              </a:solidFill>
            </a:endParaRPr>
          </a:p>
          <a:p>
            <a:pPr eaLnBrk="1"/>
            <a:r>
              <a:rPr lang="bg-BG" altLang="cs-CZ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Lavyl </a:t>
            </a:r>
            <a:r>
              <a:rPr lang="cs-CZ" altLang="cs-CZ" b="1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H</a:t>
            </a:r>
            <a:r>
              <a:rPr lang="cs-CZ" altLang="cs-CZ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air – 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препарат за възстановяване на кожата на главата.</a:t>
            </a:r>
            <a:endParaRPr lang="cs-CZ" altLang="cs-CZ" sz="16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algn="just" eaLnBrk="1"/>
            <a:endParaRPr lang="cs-CZ" altLang="cs-CZ" sz="800" dirty="0">
              <a:solidFill>
                <a:srgbClr val="FFFF00"/>
              </a:solidFill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</a:rPr>
              <a:t>	- </a:t>
            </a:r>
            <a:r>
              <a:rPr lang="bg-BG" altLang="cs-CZ" sz="1600" dirty="0" smtClean="0">
                <a:solidFill>
                  <a:schemeClr val="tx1"/>
                </a:solidFill>
              </a:rPr>
              <a:t>подпомага корените на косата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>
                <a:solidFill>
                  <a:schemeClr val="tx1"/>
                </a:solidFill>
              </a:rPr>
              <a:t>	</a:t>
            </a:r>
            <a:r>
              <a:rPr lang="cs-CZ" altLang="cs-CZ" sz="1600" dirty="0" smtClean="0">
                <a:solidFill>
                  <a:schemeClr val="tx1"/>
                </a:solidFill>
              </a:rPr>
              <a:t>- </a:t>
            </a:r>
            <a:r>
              <a:rPr lang="bg-BG" altLang="cs-CZ" sz="1600" dirty="0" smtClean="0">
                <a:solidFill>
                  <a:schemeClr val="tx1"/>
                </a:solidFill>
              </a:rPr>
              <a:t>подобрява кръвоснабдяването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>
                <a:solidFill>
                  <a:schemeClr val="tx1"/>
                </a:solidFill>
              </a:rPr>
              <a:t>	</a:t>
            </a:r>
            <a:r>
              <a:rPr lang="cs-CZ" altLang="cs-CZ" sz="1600" dirty="0" smtClean="0">
                <a:solidFill>
                  <a:schemeClr val="tx1"/>
                </a:solidFill>
              </a:rPr>
              <a:t>- </a:t>
            </a:r>
            <a:r>
              <a:rPr lang="bg-BG" altLang="cs-CZ" sz="1600" dirty="0" smtClean="0">
                <a:solidFill>
                  <a:schemeClr val="tx1"/>
                </a:solidFill>
              </a:rPr>
              <a:t>слухови органи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 smtClean="0">
                <a:solidFill>
                  <a:schemeClr val="tx1"/>
                </a:solidFill>
              </a:rPr>
              <a:t>	- </a:t>
            </a:r>
            <a:r>
              <a:rPr lang="bg-BG" altLang="cs-CZ" sz="1600" dirty="0" smtClean="0">
                <a:solidFill>
                  <a:schemeClr val="tx1"/>
                </a:solidFill>
              </a:rPr>
              <a:t>зрителни органи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1600" dirty="0">
                <a:solidFill>
                  <a:schemeClr val="tx1"/>
                </a:solidFill>
              </a:rPr>
              <a:t>	</a:t>
            </a:r>
            <a:r>
              <a:rPr lang="cs-CZ" altLang="cs-CZ" sz="1600" dirty="0" smtClean="0">
                <a:solidFill>
                  <a:schemeClr val="tx1"/>
                </a:solidFill>
              </a:rPr>
              <a:t>- </a:t>
            </a:r>
            <a:r>
              <a:rPr lang="bg-BG" altLang="cs-CZ" sz="1600" dirty="0" smtClean="0">
                <a:solidFill>
                  <a:schemeClr val="tx1"/>
                </a:solidFill>
              </a:rPr>
              <a:t>обонятелни механизми</a:t>
            </a:r>
            <a:endParaRPr lang="cs-CZ" altLang="cs-CZ" sz="1600" dirty="0">
              <a:solidFill>
                <a:schemeClr val="tx1"/>
              </a:solidFill>
            </a:endParaRPr>
          </a:p>
          <a:p>
            <a:pPr eaLnBrk="1"/>
            <a:endParaRPr lang="cs-CZ" altLang="cs-CZ" sz="1600" dirty="0">
              <a:solidFill>
                <a:schemeClr val="tx1"/>
              </a:solidFill>
            </a:endParaRPr>
          </a:p>
          <a:p>
            <a:pPr lvl="1" eaLnBrk="1"/>
            <a:endParaRPr lang="cs-CZ" altLang="cs-CZ" sz="1300" dirty="0">
              <a:solidFill>
                <a:schemeClr val="tx1"/>
              </a:solidFill>
            </a:endParaRPr>
          </a:p>
        </p:txBody>
      </p:sp>
      <p:pic>
        <p:nvPicPr>
          <p:cNvPr id="3074" name="Picture 2" descr="D:\__NANO Slováci\vlasy 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2428868"/>
            <a:ext cx="1512168" cy="1256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8596" y="3929066"/>
            <a:ext cx="4572000" cy="10310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altLang="cs-CZ" b="1" dirty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Lavyl Body</a:t>
            </a:r>
            <a:r>
              <a:rPr lang="cs-CZ" altLang="cs-CZ" dirty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 </a:t>
            </a:r>
            <a:r>
              <a:rPr lang="cs-CZ" altLang="cs-CZ" dirty="0">
                <a:solidFill>
                  <a:srgbClr val="FFFF00"/>
                </a:solidFill>
                <a:latin typeface="Trebuchet MS"/>
                <a:cs typeface="Trebuchet MS"/>
              </a:rPr>
              <a:t>- </a:t>
            </a:r>
            <a:r>
              <a:rPr lang="bg-BG" altLang="cs-CZ" dirty="0" smtClean="0">
                <a:solidFill>
                  <a:srgbClr val="FFFF00"/>
                </a:solidFill>
                <a:latin typeface="Trebuchet MS"/>
                <a:cs typeface="Trebuchet MS"/>
              </a:rPr>
              <a:t>крем за тяло</a:t>
            </a:r>
            <a:endParaRPr lang="cs-CZ" altLang="cs-CZ" sz="800" dirty="0">
              <a:solidFill>
                <a:srgbClr val="FFFF00"/>
              </a:solidFill>
              <a:latin typeface="Trebuchet MS"/>
              <a:cs typeface="Trebuchet MS"/>
            </a:endParaRPr>
          </a:p>
          <a:p>
            <a:pPr lvl="1"/>
            <a:endParaRPr lang="cs-CZ" altLang="cs-CZ" sz="1100" dirty="0">
              <a:latin typeface="Trebuchet MS"/>
              <a:cs typeface="Trebuchet MS"/>
            </a:endParaRPr>
          </a:p>
          <a:p>
            <a:pPr lvl="1"/>
            <a:r>
              <a:rPr lang="cs-CZ" altLang="cs-CZ" sz="1600" dirty="0" smtClean="0">
                <a:latin typeface="Trebuchet MS"/>
                <a:cs typeface="Trebuchet MS"/>
              </a:rPr>
              <a:t>	- </a:t>
            </a:r>
            <a:r>
              <a:rPr lang="bg-BG" altLang="cs-CZ" sz="1600" dirty="0" smtClean="0">
                <a:latin typeface="Trebuchet MS"/>
                <a:cs typeface="Trebuchet MS"/>
              </a:rPr>
              <a:t>успокоява кожата</a:t>
            </a:r>
            <a:endParaRPr lang="cs-CZ" altLang="cs-CZ" sz="1600" dirty="0">
              <a:latin typeface="Trebuchet MS"/>
              <a:cs typeface="Trebuchet MS"/>
            </a:endParaRPr>
          </a:p>
          <a:p>
            <a:pPr lvl="2"/>
            <a:r>
              <a:rPr lang="cs-CZ" altLang="cs-CZ" sz="1600" dirty="0" smtClean="0">
                <a:latin typeface="Trebuchet MS"/>
                <a:ea typeface="Trebuchet MS Bold" charset="0"/>
                <a:cs typeface="Trebuchet MS"/>
                <a:sym typeface="Trebuchet MS Bold" charset="0"/>
              </a:rPr>
              <a:t>- </a:t>
            </a:r>
            <a:r>
              <a:rPr lang="bg-BG" altLang="cs-CZ" sz="1600" dirty="0" smtClean="0">
                <a:latin typeface="Trebuchet MS"/>
                <a:ea typeface="Trebuchet MS Bold" charset="0"/>
                <a:cs typeface="Trebuchet MS"/>
                <a:sym typeface="Trebuchet MS Bold" charset="0"/>
              </a:rPr>
              <a:t>цялостна грижа за тялото</a:t>
            </a:r>
            <a:endParaRPr lang="cs-CZ" altLang="cs-CZ" sz="1600" dirty="0" smtClean="0">
              <a:latin typeface="Trebuchet MS"/>
              <a:ea typeface="Trebuchet MS Bold" charset="0"/>
              <a:cs typeface="Trebuchet MS"/>
              <a:sym typeface="Trebuchet MS Bold" charset="0"/>
            </a:endParaRPr>
          </a:p>
        </p:txBody>
      </p:sp>
      <p:pic>
        <p:nvPicPr>
          <p:cNvPr id="14" name="Picture 2" descr="D:\__NANO Slováci\1874684-img-telo-naha-krasa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16" y="4357694"/>
            <a:ext cx="2966591" cy="19777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13"/>
          <p:cNvSpPr>
            <a:spLocks/>
          </p:cNvSpPr>
          <p:nvPr/>
        </p:nvSpPr>
        <p:spPr bwMode="auto">
          <a:xfrm>
            <a:off x="5643570" y="3857628"/>
            <a:ext cx="6696075" cy="1677987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b="1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Lavyl Clean </a:t>
            </a:r>
            <a:r>
              <a:rPr lang="cs-CZ" altLang="cs-CZ" dirty="0">
                <a:solidFill>
                  <a:srgbClr val="FFFF00"/>
                </a:solidFill>
              </a:rPr>
              <a:t>– </a:t>
            </a:r>
            <a:r>
              <a:rPr lang="bg-BG" altLang="cs-CZ" dirty="0" smtClean="0">
                <a:solidFill>
                  <a:srgbClr val="FFFF00"/>
                </a:solidFill>
              </a:rPr>
              <a:t>душ-гел</a:t>
            </a:r>
            <a:endParaRPr lang="cs-CZ" altLang="cs-CZ" dirty="0" smtClean="0">
              <a:solidFill>
                <a:srgbClr val="FFFF00"/>
              </a:solidFill>
            </a:endParaRPr>
          </a:p>
          <a:p>
            <a:pPr eaLnBrk="1"/>
            <a:r>
              <a:rPr lang="cs-CZ" altLang="cs-CZ" sz="1600" dirty="0">
                <a:solidFill>
                  <a:srgbClr val="FFFF00"/>
                </a:solidFill>
              </a:rPr>
              <a:t> </a:t>
            </a:r>
            <a:r>
              <a:rPr lang="cs-CZ" altLang="cs-CZ" sz="1600" dirty="0" smtClean="0">
                <a:solidFill>
                  <a:srgbClr val="FFFF00"/>
                </a:solidFill>
              </a:rPr>
              <a:t>    </a:t>
            </a:r>
          </a:p>
          <a:p>
            <a:pPr eaLnBrk="1"/>
            <a:r>
              <a:rPr lang="cs-CZ" altLang="cs-CZ" sz="1600" dirty="0">
                <a:solidFill>
                  <a:srgbClr val="FFFF00"/>
                </a:solidFill>
              </a:rPr>
              <a:t> </a:t>
            </a:r>
            <a:r>
              <a:rPr lang="cs-CZ" altLang="cs-CZ" sz="1600" dirty="0" smtClean="0">
                <a:solidFill>
                  <a:srgbClr val="FFFF00"/>
                </a:solidFill>
              </a:rPr>
              <a:t>   </a:t>
            </a:r>
            <a:r>
              <a:rPr lang="cs-CZ" altLang="cs-CZ" sz="1600" dirty="0" smtClean="0">
                <a:solidFill>
                  <a:srgbClr val="FFFFFF"/>
                </a:solidFill>
              </a:rPr>
              <a:t>- </a:t>
            </a:r>
            <a:r>
              <a:rPr lang="bg-BG" altLang="cs-CZ" sz="1600" dirty="0" smtClean="0">
                <a:solidFill>
                  <a:srgbClr val="FFFFFF"/>
                </a:solidFill>
              </a:rPr>
              <a:t>чистотта и възстановяване</a:t>
            </a:r>
            <a:endParaRPr lang="cs-CZ" altLang="cs-CZ" sz="1600" dirty="0" smtClean="0">
              <a:solidFill>
                <a:srgbClr val="FFFFFF"/>
              </a:solidFill>
            </a:endParaRPr>
          </a:p>
          <a:p>
            <a:pPr eaLnBrk="1"/>
            <a:r>
              <a:rPr lang="cs-CZ" altLang="cs-CZ" sz="1600" dirty="0">
                <a:solidFill>
                  <a:srgbClr val="FFFFFF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600" dirty="0" smtClean="0">
                <a:solidFill>
                  <a:srgbClr val="FFFFFF"/>
                </a:solidFill>
                <a:ea typeface="Trebuchet MS Bold" charset="0"/>
                <a:cs typeface="Trebuchet MS Bold" charset="0"/>
                <a:sym typeface="Trebuchet MS Bold" charset="0"/>
              </a:rPr>
              <a:t>   - </a:t>
            </a:r>
            <a:r>
              <a:rPr lang="bg-BG" altLang="cs-CZ" sz="1600" dirty="0" smtClean="0">
                <a:solidFill>
                  <a:srgbClr val="FFFFFF"/>
                </a:solidFill>
                <a:ea typeface="Trebuchet MS Bold" charset="0"/>
                <a:cs typeface="Trebuchet MS Bold" charset="0"/>
                <a:sym typeface="Trebuchet MS Bold" charset="0"/>
              </a:rPr>
              <a:t>цялостно почистване на тялото</a:t>
            </a:r>
            <a:endParaRPr lang="cs-CZ" altLang="cs-CZ" sz="1600" dirty="0" smtClean="0">
              <a:solidFill>
                <a:srgbClr val="FFFFFF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sz="1600" dirty="0">
                <a:solidFill>
                  <a:srgbClr val="FFFFFF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600" dirty="0" smtClean="0">
                <a:solidFill>
                  <a:srgbClr val="FFFFFF"/>
                </a:solidFill>
                <a:ea typeface="Trebuchet MS Bold" charset="0"/>
                <a:cs typeface="Trebuchet MS Bold" charset="0"/>
                <a:sym typeface="Trebuchet MS Bold" charset="0"/>
              </a:rPr>
              <a:t>   - </a:t>
            </a:r>
            <a:r>
              <a:rPr lang="bg-BG" altLang="cs-CZ" sz="1600" dirty="0" smtClean="0">
                <a:solidFill>
                  <a:srgbClr val="FFFFFF"/>
                </a:solidFill>
                <a:ea typeface="Trebuchet MS Bold" charset="0"/>
                <a:cs typeface="Trebuchet MS Bold" charset="0"/>
                <a:sym typeface="Trebuchet MS Bold" charset="0"/>
              </a:rPr>
              <a:t>поддържане на профилактично </a:t>
            </a:r>
          </a:p>
          <a:p>
            <a:pPr eaLnBrk="1"/>
            <a:r>
              <a:rPr lang="bg-BG" altLang="cs-CZ" sz="1600" dirty="0" smtClean="0">
                <a:solidFill>
                  <a:srgbClr val="FFFFFF"/>
                </a:solidFill>
                <a:ea typeface="Trebuchet MS Bold" charset="0"/>
                <a:cs typeface="Trebuchet MS Bold" charset="0"/>
                <a:sym typeface="Trebuchet MS Bold" charset="0"/>
              </a:rPr>
              <a:t>количество активни вещества</a:t>
            </a:r>
            <a:endParaRPr lang="cs-CZ" altLang="cs-CZ" sz="1600" dirty="0">
              <a:solidFill>
                <a:srgbClr val="FFFF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52536" y="5445224"/>
            <a:ext cx="47168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algn="ctr"/>
            <a:r>
              <a:rPr lang="bg-BG" altLang="cs-CZ" sz="1600" dirty="0" smtClean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Има профилактично въздействие срещу всички проблеми,</a:t>
            </a:r>
          </a:p>
          <a:p>
            <a:pPr lvl="2" algn="ctr"/>
            <a:r>
              <a:rPr lang="bg-BG" altLang="cs-CZ" sz="1600" dirty="0" smtClean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 при които може да се </a:t>
            </a:r>
          </a:p>
          <a:p>
            <a:pPr lvl="2" algn="ctr"/>
            <a:r>
              <a:rPr lang="bg-BG" altLang="cs-CZ" sz="1600" dirty="0" smtClean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действа с </a:t>
            </a:r>
            <a:r>
              <a:rPr lang="cs-CZ" altLang="cs-CZ" sz="1600" dirty="0" smtClean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 </a:t>
            </a:r>
            <a:r>
              <a:rPr lang="cs-CZ" altLang="cs-CZ" sz="1600" dirty="0">
                <a:solidFill>
                  <a:srgbClr val="FFFF00"/>
                </a:solidFill>
                <a:latin typeface="Trebuchet MS"/>
                <a:ea typeface="Trebuchet MS Bold" charset="0"/>
                <a:cs typeface="Trebuchet MS"/>
                <a:sym typeface="Trebuchet MS Bold" charset="0"/>
              </a:rPr>
              <a:t>Lavyl Auricem.</a:t>
            </a:r>
            <a:r>
              <a:rPr lang="cs-CZ" altLang="cs-CZ" sz="1600" dirty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</a:p>
          <a:p>
            <a:pPr algn="ctr"/>
            <a:endParaRPr lang="en-US" dirty="0"/>
          </a:p>
        </p:txBody>
      </p:sp>
      <p:pic>
        <p:nvPicPr>
          <p:cNvPr id="17" name="Picture 16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8" name="Picture 17" descr="pg-1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73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1353536" y="764704"/>
            <a:ext cx="6647488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Trebuchet MS Bold" charset="0"/>
                <a:cs typeface="Trebuchet MS Bold" charset="0"/>
                <a:sym typeface="Trebuchet MS Bold" charset="0"/>
              </a:rPr>
              <a:t>      </a:t>
            </a:r>
            <a:r>
              <a:rPr lang="cs-CZ" altLang="cs-CZ" sz="3200" b="1" dirty="0" smtClean="0">
                <a:solidFill>
                  <a:srgbClr val="B5ED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ALLIN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 – </a:t>
            </a:r>
            <a:r>
              <a:rPr lang="bg-BG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масло за тяло</a:t>
            </a:r>
            <a:r>
              <a:rPr lang="cs-CZ" altLang="cs-CZ" sz="2800" dirty="0" smtClean="0">
                <a:solidFill>
                  <a:srgbClr val="B5EDFD"/>
                </a:solidFill>
                <a:ea typeface="Trebuchet MS Bold" charset="0"/>
                <a:cs typeface="Trebuchet MS Bold" charset="0"/>
                <a:sym typeface="Trebuchet MS Bold" charset="0"/>
              </a:rPr>
              <a:t> - </a:t>
            </a:r>
            <a:r>
              <a:rPr lang="cs-CZ" altLang="cs-CZ" i="1" dirty="0" smtClean="0">
                <a:solidFill>
                  <a:srgbClr val="B5EDFD"/>
                </a:solidFill>
              </a:rPr>
              <a:t> </a:t>
            </a:r>
            <a:r>
              <a:rPr lang="bg-BG" altLang="cs-CZ" i="1" dirty="0" smtClean="0">
                <a:solidFill>
                  <a:srgbClr val="FFFF00"/>
                </a:solidFill>
              </a:rPr>
              <a:t>свещички</a:t>
            </a:r>
            <a:endParaRPr lang="cs-CZ" altLang="cs-CZ" b="1" dirty="0">
              <a:solidFill>
                <a:srgbClr val="FFFF00"/>
              </a:solidFill>
            </a:endParaRPr>
          </a:p>
          <a:p>
            <a:pPr eaLnBrk="1"/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059832" y="1340768"/>
            <a:ext cx="3130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Области на приложение</a:t>
            </a:r>
            <a:r>
              <a:rPr 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: </a:t>
            </a:r>
            <a:endParaRPr lang="cs-CZ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0" name="AutoShape 11"/>
          <p:cNvSpPr>
            <a:spLocks/>
          </p:cNvSpPr>
          <p:nvPr/>
        </p:nvSpPr>
        <p:spPr bwMode="auto">
          <a:xfrm>
            <a:off x="1353536" y="1810642"/>
            <a:ext cx="7394928" cy="305851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marL="2286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23900" indent="-2667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>
              <a:lnSpc>
                <a:spcPct val="90000"/>
              </a:lnSpc>
              <a:buClr>
                <a:srgbClr val="6C0015"/>
              </a:buClr>
              <a:buSzPct val="100000"/>
              <a:buFont typeface="Arial" pitchFamily="34" charset="0"/>
              <a:buChar char="•"/>
            </a:pPr>
            <a:endParaRPr lang="cs-CZ" altLang="cs-CZ" sz="800" dirty="0">
              <a:solidFill>
                <a:srgbClr val="6C0015"/>
              </a:solidFill>
              <a:latin typeface="Trebuchet MS Bold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r>
              <a:rPr lang="cs-CZ" altLang="cs-CZ" sz="1600" dirty="0" smtClean="0">
                <a:solidFill>
                  <a:srgbClr val="6C0015"/>
                </a:solidFill>
                <a:latin typeface="Trebuchet MS Bold" charset="0"/>
                <a:ea typeface="Trebuchet MS Bold" charset="0"/>
                <a:cs typeface="Trebuchet MS Bold" charset="0"/>
                <a:sym typeface="Trebuchet MS Bold" charset="0"/>
              </a:rPr>
              <a:t>                        </a:t>
            </a:r>
            <a:r>
              <a:rPr lang="bg-BG" altLang="cs-CZ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Болести на репродуктивната и отделителната системи</a:t>
            </a:r>
            <a:endParaRPr lang="cs-CZ" altLang="cs-CZ" dirty="0" smtClean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endParaRPr lang="cs-CZ" altLang="cs-CZ" sz="1600" dirty="0" smtClean="0">
              <a:solidFill>
                <a:srgbClr val="FFFF00"/>
              </a:solidFill>
              <a:latin typeface="Trebuchet MS Bold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endParaRPr lang="cs-CZ" altLang="cs-CZ" sz="1600" dirty="0" smtClean="0">
              <a:solidFill>
                <a:srgbClr val="6C0015"/>
              </a:solidFill>
              <a:latin typeface="Trebuchet MS Bold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endParaRPr lang="cs-CZ" altLang="cs-CZ" sz="1600" dirty="0" smtClean="0">
              <a:solidFill>
                <a:srgbClr val="6C0015"/>
              </a:solidFill>
              <a:latin typeface="Trebuchet MS Bold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>
              <a:lnSpc>
                <a:spcPct val="90000"/>
              </a:lnSpc>
            </a:pPr>
            <a:endParaRPr lang="cs-CZ" altLang="cs-CZ" sz="1600" dirty="0">
              <a:solidFill>
                <a:srgbClr val="6C0015"/>
              </a:solidFill>
              <a:latin typeface="Trebuchet MS Bold" charset="0"/>
              <a:ea typeface="Trebuchet MS Bold" charset="0"/>
              <a:cs typeface="Trebuchet MS Bold" charset="0"/>
              <a:sym typeface="Trebuchet MS Bold" charset="0"/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rgbClr val="6C0015"/>
                </a:solidFill>
              </a:rPr>
              <a:t>		        </a:t>
            </a:r>
            <a:r>
              <a:rPr lang="cs-CZ" altLang="cs-CZ" sz="1400" dirty="0" smtClean="0">
                <a:solidFill>
                  <a:schemeClr val="tx1"/>
                </a:solidFill>
              </a:rPr>
              <a:t>-   </a:t>
            </a:r>
            <a:r>
              <a:rPr lang="bg-BG" altLang="cs-CZ" sz="1400" dirty="0" smtClean="0">
                <a:solidFill>
                  <a:schemeClr val="tx1"/>
                </a:solidFill>
              </a:rPr>
              <a:t>гъбични инфекции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		        -   </a:t>
            </a:r>
            <a:r>
              <a:rPr lang="bg-BG" altLang="cs-CZ" sz="1400" dirty="0" smtClean="0">
                <a:solidFill>
                  <a:schemeClr val="tx1"/>
                </a:solidFill>
              </a:rPr>
              <a:t>венерически заболявания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		        -   </a:t>
            </a:r>
            <a:r>
              <a:rPr lang="bg-BG" altLang="cs-CZ" sz="1400" dirty="0" smtClean="0">
                <a:solidFill>
                  <a:schemeClr val="tx1"/>
                </a:solidFill>
              </a:rPr>
              <a:t>проблеми на простатата</a:t>
            </a:r>
            <a:endParaRPr lang="cs-CZ" altLang="cs-CZ" sz="1400" dirty="0" smtClean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 smtClean="0">
                <a:solidFill>
                  <a:schemeClr val="tx1"/>
                </a:solidFill>
              </a:rPr>
              <a:t>		        -   </a:t>
            </a:r>
            <a:r>
              <a:rPr lang="bg-BG" altLang="cs-CZ" sz="1400" dirty="0" smtClean="0">
                <a:solidFill>
                  <a:schemeClr val="tx1"/>
                </a:solidFill>
              </a:rPr>
              <a:t>проблеми в матката</a:t>
            </a:r>
            <a:endParaRPr lang="cs-CZ" altLang="cs-CZ" sz="1400" dirty="0" smtClean="0">
              <a:solidFill>
                <a:schemeClr val="tx1"/>
              </a:solidFill>
            </a:endParaRPr>
          </a:p>
          <a:p>
            <a:pPr marL="457200" lvl="1" indent="0" eaLnBrk="1">
              <a:lnSpc>
                <a:spcPct val="90000"/>
              </a:lnSpc>
              <a:buClr>
                <a:srgbClr val="6C0015"/>
              </a:buClr>
              <a:buSzPct val="100000"/>
            </a:pPr>
            <a:r>
              <a:rPr lang="cs-CZ" altLang="cs-CZ" sz="1400" dirty="0">
                <a:solidFill>
                  <a:schemeClr val="tx1"/>
                </a:solidFill>
              </a:rPr>
              <a:t>		        -   </a:t>
            </a:r>
            <a:r>
              <a:rPr lang="bg-BG" altLang="cs-CZ" sz="1400" dirty="0" smtClean="0">
                <a:solidFill>
                  <a:schemeClr val="tx1"/>
                </a:solidFill>
              </a:rPr>
              <a:t>пикочен мехур</a:t>
            </a:r>
            <a:endParaRPr lang="cs-CZ" altLang="cs-CZ" sz="1400" dirty="0">
              <a:solidFill>
                <a:schemeClr val="tx1"/>
              </a:solidFill>
            </a:endParaRPr>
          </a:p>
          <a:p>
            <a:pPr eaLnBrk="1">
              <a:lnSpc>
                <a:spcPct val="90000"/>
              </a:lnSpc>
              <a:buClr>
                <a:srgbClr val="6C0015"/>
              </a:buClr>
              <a:buSzPct val="100000"/>
              <a:buFont typeface="Arial" pitchFamily="34" charset="0"/>
              <a:buChar char="•"/>
            </a:pPr>
            <a:endParaRPr lang="cs-CZ" altLang="cs-CZ" sz="800" dirty="0">
              <a:solidFill>
                <a:srgbClr val="6C0015"/>
              </a:solidFill>
              <a:latin typeface="Trebuchet MS Bold" charset="0"/>
              <a:ea typeface="Trebuchet MS Bold" charset="0"/>
              <a:cs typeface="Trebuchet MS Bold" charset="0"/>
              <a:sym typeface="Trebuchet MS Bold" charset="0"/>
            </a:endParaRPr>
          </a:p>
        </p:txBody>
      </p:sp>
      <p:pic>
        <p:nvPicPr>
          <p:cNvPr id="11" name="Picture 15" descr="candida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2500306"/>
            <a:ext cx="2693987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6" descr="tpic_prostat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183" y="2368823"/>
            <a:ext cx="3128113" cy="2544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" name="TextovéPole 14"/>
          <p:cNvSpPr txBox="1"/>
          <p:nvPr/>
        </p:nvSpPr>
        <p:spPr>
          <a:xfrm>
            <a:off x="2627784" y="5083633"/>
            <a:ext cx="280831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rgbClr val="FFFF00"/>
                </a:solidFill>
                <a:latin typeface="Trebuchet MS" pitchFamily="34" charset="0"/>
              </a:rPr>
              <a:t> </a:t>
            </a:r>
            <a:r>
              <a:rPr lang="bg-BG" b="1" dirty="0" smtClean="0">
                <a:solidFill>
                  <a:srgbClr val="FFFF00"/>
                </a:solidFill>
                <a:latin typeface="Trebuchet MS" pitchFamily="34" charset="0"/>
              </a:rPr>
              <a:t>Чревна система</a:t>
            </a:r>
            <a:endParaRPr lang="cs-CZ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endParaRPr lang="cs-CZ" sz="1400" dirty="0" smtClean="0">
              <a:solidFill>
                <a:srgbClr val="FFFF00"/>
              </a:solidFill>
              <a:latin typeface="Trebuchet MS" pitchFamily="34" charset="0"/>
            </a:endParaRPr>
          </a:p>
          <a:p>
            <a:r>
              <a:rPr lang="cs-CZ" sz="1400" dirty="0" smtClean="0">
                <a:latin typeface="Trebuchet MS" pitchFamily="34" charset="0"/>
              </a:rPr>
              <a:t>	-     </a:t>
            </a:r>
            <a:r>
              <a:rPr lang="bg-BG" sz="1400" dirty="0" smtClean="0">
                <a:latin typeface="Trebuchet MS" pitchFamily="34" charset="0"/>
              </a:rPr>
              <a:t>дебело черво</a:t>
            </a:r>
            <a:endParaRPr lang="cs-CZ" sz="1400" dirty="0" smtClean="0">
              <a:latin typeface="Trebuchet MS" pitchFamily="34" charset="0"/>
            </a:endParaRPr>
          </a:p>
          <a:p>
            <a:r>
              <a:rPr lang="cs-CZ" sz="1400" dirty="0" smtClean="0">
                <a:latin typeface="Trebuchet MS" pitchFamily="34" charset="0"/>
              </a:rPr>
              <a:t>	-     </a:t>
            </a:r>
            <a:r>
              <a:rPr lang="bg-BG" sz="1400" dirty="0" smtClean="0">
                <a:latin typeface="Trebuchet MS" pitchFamily="34" charset="0"/>
              </a:rPr>
              <a:t>тънко черво</a:t>
            </a:r>
            <a:endParaRPr lang="cs-CZ" sz="1400" dirty="0" smtClean="0">
              <a:latin typeface="Trebuchet MS" pitchFamily="34" charset="0"/>
            </a:endParaRPr>
          </a:p>
          <a:p>
            <a:r>
              <a:rPr lang="cs-CZ" sz="1400" dirty="0" smtClean="0">
                <a:latin typeface="Trebuchet MS" pitchFamily="34" charset="0"/>
              </a:rPr>
              <a:t>	-     </a:t>
            </a:r>
            <a:r>
              <a:rPr lang="bg-BG" sz="1400" dirty="0" smtClean="0">
                <a:latin typeface="Trebuchet MS" pitchFamily="34" charset="0"/>
              </a:rPr>
              <a:t>хемороиди</a:t>
            </a:r>
            <a:endParaRPr lang="cs-CZ" sz="1400" dirty="0">
              <a:latin typeface="Trebuchet MS" pitchFamily="34" charset="0"/>
            </a:endParaRPr>
          </a:p>
        </p:txBody>
      </p:sp>
      <p:pic>
        <p:nvPicPr>
          <p:cNvPr id="16" name="Picture 15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8" name="Picture 17" descr="pg-1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7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6093296"/>
            <a:ext cx="1253324" cy="6338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1835696" y="796608"/>
            <a:ext cx="6350077" cy="904199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EXYOL Stem Cell Oil </a:t>
            </a:r>
            <a:r>
              <a:rPr lang="cs-CZ" altLang="cs-CZ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-</a:t>
            </a:r>
            <a:r>
              <a:rPr lang="cs-CZ" altLang="cs-CZ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b="1" dirty="0" smtClean="0">
                <a:solidFill>
                  <a:srgbClr val="FFFF00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суперефективно наноформулирано козметично средство</a:t>
            </a:r>
            <a:endParaRPr lang="cs-CZ" altLang="cs-CZ" b="1" dirty="0" smtClean="0">
              <a:solidFill>
                <a:srgbClr val="FFFF00"/>
              </a:solidFill>
            </a:endParaRPr>
          </a:p>
          <a:p>
            <a:pPr eaLnBrk="1"/>
            <a:r>
              <a:rPr lang="cs-CZ" altLang="cs-CZ" dirty="0">
                <a:solidFill>
                  <a:srgbClr val="FFFF00"/>
                </a:solidFill>
              </a:rPr>
              <a:t>	</a:t>
            </a:r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AutoShape 11"/>
          <p:cNvSpPr>
            <a:spLocks/>
          </p:cNvSpPr>
          <p:nvPr/>
        </p:nvSpPr>
        <p:spPr bwMode="auto">
          <a:xfrm>
            <a:off x="251521" y="1772816"/>
            <a:ext cx="7704855" cy="1656184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Нова идея </a:t>
            </a:r>
            <a:r>
              <a:rPr lang="cs-CZ" altLang="cs-CZ" sz="1600" dirty="0" smtClean="0">
                <a:solidFill>
                  <a:schemeClr val="tx1"/>
                </a:solidFill>
              </a:rPr>
              <a:t>– </a:t>
            </a:r>
            <a:r>
              <a:rPr lang="bg-BG" altLang="cs-CZ" sz="1600" dirty="0" smtClean="0">
                <a:solidFill>
                  <a:schemeClr val="tx1"/>
                </a:solidFill>
              </a:rPr>
              <a:t>собствена техника по добиване на стволови клетки от растения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и патентовано използване на наноефекторни комплекси, които имат екстремално въздействие при регенерация на кожата</a:t>
            </a:r>
            <a:r>
              <a:rPr lang="cs-CZ" altLang="cs-CZ" sz="1600" dirty="0" smtClean="0">
                <a:solidFill>
                  <a:schemeClr val="tx1"/>
                </a:solidFill>
              </a:rPr>
              <a:t>.</a:t>
            </a:r>
          </a:p>
          <a:p>
            <a:pPr eaLnBrk="1"/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rgbClr val="FFFF00"/>
                </a:solidFill>
              </a:rPr>
              <a:t>Стволови клетки,епидермис</a:t>
            </a:r>
            <a:r>
              <a:rPr lang="cs-CZ" altLang="cs-CZ" sz="1600" dirty="0" smtClean="0">
                <a:solidFill>
                  <a:srgbClr val="FFFF00"/>
                </a:solidFill>
              </a:rPr>
              <a:t> (</a:t>
            </a:r>
            <a:r>
              <a:rPr lang="bg-BG" altLang="cs-CZ" sz="1600" dirty="0" smtClean="0">
                <a:solidFill>
                  <a:srgbClr val="FFFF00"/>
                </a:solidFill>
              </a:rPr>
              <a:t>най низшия слой на кожата</a:t>
            </a:r>
            <a:r>
              <a:rPr lang="cs-CZ" altLang="cs-CZ" sz="1600" dirty="0" smtClean="0">
                <a:solidFill>
                  <a:srgbClr val="FFFF00"/>
                </a:solidFill>
              </a:rPr>
              <a:t>)</a:t>
            </a:r>
            <a:r>
              <a:rPr lang="bg-BG" altLang="cs-CZ" sz="1600" dirty="0" smtClean="0">
                <a:solidFill>
                  <a:srgbClr val="FFFF00"/>
                </a:solidFill>
              </a:rPr>
              <a:t>,</a:t>
            </a:r>
            <a:r>
              <a:rPr lang="cs-CZ" altLang="cs-CZ" sz="1600" dirty="0" smtClean="0">
                <a:solidFill>
                  <a:srgbClr val="FFFF00"/>
                </a:solidFill>
              </a:rPr>
              <a:t>  </a:t>
            </a:r>
            <a:r>
              <a:rPr lang="bg-BG" altLang="cs-CZ" sz="1600" dirty="0" smtClean="0">
                <a:solidFill>
                  <a:srgbClr val="FFFF00"/>
                </a:solidFill>
              </a:rPr>
              <a:t>мониторинг, равновесие, непрекъснато лекува повредените клетъчни слоеве</a:t>
            </a:r>
            <a:r>
              <a:rPr lang="cs-CZ" altLang="cs-CZ" sz="1600" dirty="0" smtClean="0">
                <a:solidFill>
                  <a:srgbClr val="FFFF00"/>
                </a:solidFill>
              </a:rPr>
              <a:t>.</a:t>
            </a:r>
            <a:endParaRPr lang="cs-CZ" altLang="cs-CZ" sz="1600" dirty="0">
              <a:solidFill>
                <a:schemeClr val="tx1"/>
              </a:solidFill>
            </a:endParaRPr>
          </a:p>
        </p:txBody>
      </p:sp>
      <p:pic>
        <p:nvPicPr>
          <p:cNvPr id="14" name="Picture 15" descr="image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7275" y="5191729"/>
            <a:ext cx="1814783" cy="108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4" descr="image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4242" y="3506849"/>
            <a:ext cx="1562094" cy="209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7" descr="image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2780928"/>
            <a:ext cx="1351805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AutoShape 13"/>
          <p:cNvSpPr>
            <a:spLocks/>
          </p:cNvSpPr>
          <p:nvPr/>
        </p:nvSpPr>
        <p:spPr bwMode="auto">
          <a:xfrm>
            <a:off x="251520" y="3645024"/>
            <a:ext cx="5319258" cy="1106488"/>
          </a:xfrm>
          <a:custGeom>
            <a:avLst/>
            <a:gdLst>
              <a:gd name="T0" fmla="*/ 2147483647 w 21600"/>
              <a:gd name="T1" fmla="*/ 1451786073 h 21600"/>
              <a:gd name="T2" fmla="*/ 2147483647 w 21600"/>
              <a:gd name="T3" fmla="*/ 1451786073 h 21600"/>
              <a:gd name="T4" fmla="*/ 2147483647 w 21600"/>
              <a:gd name="T5" fmla="*/ 1451786073 h 21600"/>
              <a:gd name="T6" fmla="*/ 2147483647 w 21600"/>
              <a:gd name="T7" fmla="*/ 145178607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Какво предизвиква стареенето на кожата</a:t>
            </a:r>
            <a:r>
              <a:rPr lang="cs-CZ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?</a:t>
            </a:r>
            <a:endParaRPr lang="cs-CZ" altLang="cs-CZ" sz="1600" dirty="0" smtClean="0">
              <a:solidFill>
                <a:srgbClr val="FFFF00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Най активните клетки в кожата са стволовите клетки. Те служат практически за “всичко” и получават всякакви функции. С течение на времето техния брой намалява, което е в пряка връзка със здравословното състояние</a:t>
            </a:r>
            <a:r>
              <a:rPr lang="cs-CZ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.</a:t>
            </a:r>
            <a:endParaRPr lang="cs-CZ" altLang="cs-CZ" sz="1600" dirty="0">
              <a:solidFill>
                <a:schemeClr val="tx1"/>
              </a:solidFill>
              <a:ea typeface="Trebuchet MS Bold" charset="0"/>
              <a:cs typeface="Trebuchet MS Bold" charset="0"/>
              <a:sym typeface="Trebuchet MS Bold" charset="0"/>
            </a:endParaRPr>
          </a:p>
        </p:txBody>
      </p:sp>
      <p:sp>
        <p:nvSpPr>
          <p:cNvPr id="20" name="AutoShape 11"/>
          <p:cNvSpPr>
            <a:spLocks/>
          </p:cNvSpPr>
          <p:nvPr/>
        </p:nvSpPr>
        <p:spPr bwMode="auto">
          <a:xfrm>
            <a:off x="1357290" y="5072074"/>
            <a:ext cx="3929090" cy="157163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rgbClr val="984807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algn="ctr" eaLnBrk="1"/>
            <a:r>
              <a:rPr lang="cs-CZ" altLang="cs-CZ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EXYOL Stem Cell </a:t>
            </a:r>
            <a:r>
              <a:rPr lang="cs-CZ" altLang="cs-CZ" sz="2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Oil</a:t>
            </a:r>
            <a:endParaRPr lang="cs-CZ" altLang="cs-CZ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 eaLnBrk="1"/>
            <a:r>
              <a:rPr lang="bg-BG" altLang="cs-CZ" sz="16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Умножава самовъзстановявящите способности на кожата,  забавя и дори спира процеса на стареенетона кожата</a:t>
            </a:r>
            <a:endParaRPr lang="cs-CZ" altLang="cs-CZ" sz="1600" b="1" dirty="0">
              <a:solidFill>
                <a:srgbClr val="FFFF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 eaLnBrk="1"/>
            <a:r>
              <a:rPr lang="bg-BG" altLang="cs-CZ" sz="16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Бръчките намаляват, петната избледнявеат и изчезват</a:t>
            </a:r>
            <a:endParaRPr lang="cs-CZ" altLang="cs-CZ" sz="1600" dirty="0">
              <a:solidFill>
                <a:srgbClr val="FFFF00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 eaLnBrk="1"/>
            <a:endParaRPr lang="cs-CZ" altLang="cs-CZ" sz="1600" b="1" dirty="0">
              <a:solidFill>
                <a:srgbClr val="984807"/>
              </a:solidFill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pic>
        <p:nvPicPr>
          <p:cNvPr id="18" name="Picture 17" descr="Nové Logo Lavylites barvy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21" name="Picture 20" descr="pg-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" y="5877272"/>
            <a:ext cx="978823" cy="97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2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pic>
        <p:nvPicPr>
          <p:cNvPr id="6" name="Picture 5" descr="Nové Logo Lavylites barv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71600" y="1484784"/>
            <a:ext cx="354937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rebuchet MS" panose="020B0603020202020204" pitchFamily="34" charset="0"/>
              </a:rPr>
              <a:t>ANANGA</a:t>
            </a:r>
            <a:r>
              <a:rPr lang="cs-CZ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anose="020B0603020202020204" pitchFamily="34" charset="0"/>
              </a:rPr>
              <a:t> </a:t>
            </a:r>
            <a:r>
              <a:rPr lang="cs-CZ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anose="020B0603020202020204" pitchFamily="34" charset="0"/>
              </a:rPr>
              <a:t>– </a:t>
            </a:r>
            <a:r>
              <a:rPr lang="bg-BG" sz="1600" dirty="0" smtClean="0">
                <a:latin typeface="Trebuchet MS" panose="020B0603020202020204" pitchFamily="34" charset="0"/>
                <a:cs typeface="Trebuchet MS"/>
              </a:rPr>
              <a:t>маска за лице</a:t>
            </a:r>
            <a:endParaRPr lang="en-US" sz="1600" dirty="0">
              <a:latin typeface="Trebuchet MS" panose="020B0603020202020204" pitchFamily="34" charset="0"/>
              <a:cs typeface="Trebuchet MS"/>
            </a:endParaRPr>
          </a:p>
          <a:p>
            <a:endParaRPr lang="cs-CZ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Trebuchet MS" panose="020B0603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35696" y="3068960"/>
            <a:ext cx="3645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b="1" i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Деиствие</a:t>
            </a:r>
            <a:r>
              <a:rPr lang="cs-CZ" sz="1600" b="1" i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:</a:t>
            </a:r>
            <a:r>
              <a:rPr lang="cs-CZ" sz="1600" dirty="0">
                <a:solidFill>
                  <a:srgbClr val="FFFF00"/>
                </a:solidFill>
                <a:latin typeface="Trebuchet MS" panose="020B0603020202020204" pitchFamily="34" charset="0"/>
              </a:rPr>
              <a:t/>
            </a:r>
            <a:br>
              <a:rPr lang="cs-CZ" sz="1600" dirty="0">
                <a:solidFill>
                  <a:srgbClr val="FFFF00"/>
                </a:solidFill>
                <a:latin typeface="Trebuchet MS" panose="020B0603020202020204" pitchFamily="34" charset="0"/>
              </a:rPr>
            </a:br>
            <a:r>
              <a:rPr lang="cs-CZ" sz="1600" dirty="0" smtClean="0">
                <a:latin typeface="Trebuchet MS" panose="020B0603020202020204" pitchFamily="34" charset="0"/>
              </a:rPr>
              <a:t>- </a:t>
            </a:r>
            <a:r>
              <a:rPr lang="bg-BG" sz="1600" dirty="0" smtClean="0">
                <a:latin typeface="Trebuchet MS" panose="020B0603020202020204" pitchFamily="34" charset="0"/>
                <a:cs typeface="Trebuchet MS"/>
              </a:rPr>
              <a:t>подновява и възстановява</a:t>
            </a:r>
            <a:endParaRPr lang="en-US" sz="1600" dirty="0">
              <a:latin typeface="Trebuchet MS" panose="020B0603020202020204" pitchFamily="34" charset="0"/>
              <a:cs typeface="Trebuchet MS"/>
            </a:endParaRPr>
          </a:p>
          <a:p>
            <a:r>
              <a:rPr lang="en-US" sz="1600" dirty="0">
                <a:latin typeface="Trebuchet MS" panose="020B0603020202020204" pitchFamily="34" charset="0"/>
                <a:cs typeface="Trebuchet MS"/>
              </a:rPr>
              <a:t>	</a:t>
            </a:r>
          </a:p>
        </p:txBody>
      </p:sp>
      <p:sp>
        <p:nvSpPr>
          <p:cNvPr id="9" name="Rectangle 8"/>
          <p:cNvSpPr/>
          <p:nvPr/>
        </p:nvSpPr>
        <p:spPr>
          <a:xfrm>
            <a:off x="4716016" y="2060848"/>
            <a:ext cx="32379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rebuchet MS" panose="020B0603020202020204" pitchFamily="34" charset="0"/>
              </a:rPr>
              <a:t>AMRITA</a:t>
            </a:r>
            <a:r>
              <a:rPr lang="cs-CZ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anose="020B0603020202020204" pitchFamily="34" charset="0"/>
              </a:rPr>
              <a:t> </a:t>
            </a:r>
            <a:r>
              <a:rPr lang="cs-CZ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anose="020B0603020202020204" pitchFamily="34" charset="0"/>
              </a:rPr>
              <a:t>– </a:t>
            </a:r>
            <a:r>
              <a:rPr lang="bg-BG" sz="1600" dirty="0" smtClean="0">
                <a:latin typeface="Trebuchet MS" panose="020B0603020202020204" pitchFamily="34" charset="0"/>
                <a:cs typeface="Trebuchet MS"/>
              </a:rPr>
              <a:t>крем за лице</a:t>
            </a:r>
            <a:endParaRPr lang="en-US" sz="1600" dirty="0">
              <a:latin typeface="Trebuchet MS" panose="020B0603020202020204" pitchFamily="34" charset="0"/>
              <a:cs typeface="Trebuchet MS"/>
            </a:endParaRPr>
          </a:p>
          <a:p>
            <a:endParaRPr lang="cs-CZ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Trebuchet MS" panose="020B0603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839489" y="3615519"/>
            <a:ext cx="30963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b="1" i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Действие:</a:t>
            </a:r>
            <a:r>
              <a:rPr lang="cs-CZ" sz="1600" u="sng" dirty="0">
                <a:solidFill>
                  <a:srgbClr val="FFFF00"/>
                </a:solidFill>
                <a:latin typeface="Trebuchet MS" panose="020B0603020202020204" pitchFamily="34" charset="0"/>
              </a:rPr>
              <a:t/>
            </a:r>
            <a:br>
              <a:rPr lang="cs-CZ" sz="1600" u="sng" dirty="0">
                <a:solidFill>
                  <a:srgbClr val="FFFF00"/>
                </a:solidFill>
                <a:latin typeface="Trebuchet MS" panose="020B0603020202020204" pitchFamily="34" charset="0"/>
              </a:rPr>
            </a:br>
            <a:r>
              <a:rPr lang="cs-CZ" sz="1600" u="sng" dirty="0">
                <a:latin typeface="Trebuchet MS" panose="020B0603020202020204" pitchFamily="34" charset="0"/>
              </a:rPr>
              <a:t>- </a:t>
            </a:r>
            <a:r>
              <a:rPr lang="bg-BG" sz="1600" u="sng" dirty="0" smtClean="0">
                <a:latin typeface="Trebuchet MS" panose="020B0603020202020204" pitchFamily="34" charset="0"/>
                <a:cs typeface="Trebuchet MS"/>
              </a:rPr>
              <a:t>ревитализиращ крем със специални съставки</a:t>
            </a:r>
          </a:p>
          <a:p>
            <a:endParaRPr lang="en-US" sz="1600" u="sng" dirty="0">
              <a:latin typeface="Trebuchet MS" panose="020B0603020202020204" pitchFamily="34" charset="0"/>
              <a:cs typeface="Trebuchet MS"/>
            </a:endParaRPr>
          </a:p>
          <a:p>
            <a:r>
              <a:rPr lang="en-US" sz="1600" dirty="0">
                <a:latin typeface="Trebuchet MS" panose="020B0603020202020204" pitchFamily="34" charset="0"/>
                <a:cs typeface="Trebuchet MS"/>
              </a:rPr>
              <a:t>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4348" y="4500570"/>
            <a:ext cx="40206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Trebuchet MS" panose="020B0603020202020204" pitchFamily="34" charset="0"/>
              </a:rPr>
              <a:t>NOFRET</a:t>
            </a:r>
            <a:r>
              <a:rPr lang="cs-CZ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anose="020B0603020202020204" pitchFamily="34" charset="0"/>
              </a:rPr>
              <a:t>- </a:t>
            </a:r>
            <a:r>
              <a:rPr lang="bg-BG" sz="1600" dirty="0" smtClean="0">
                <a:latin typeface="Trebuchet MS" panose="020B0603020202020204" pitchFamily="34" charset="0"/>
                <a:cs typeface="Trebuchet MS"/>
              </a:rPr>
              <a:t>крем за около очите</a:t>
            </a:r>
            <a:endParaRPr lang="en-US" sz="1600" dirty="0">
              <a:latin typeface="Trebuchet MS" panose="020B0603020202020204" pitchFamily="34" charset="0"/>
              <a:cs typeface="Trebuchet MS"/>
            </a:endParaRPr>
          </a:p>
          <a:p>
            <a:endParaRPr lang="cs-CZ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reflection blurRad="12700" stA="28000" endPos="45000" dist="1000" dir="5400000" sy="-100000" algn="bl" rotWithShape="0"/>
              </a:effectLst>
              <a:latin typeface="Trebuchet MS" panose="020B0603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89387" y="5756029"/>
            <a:ext cx="42113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600" b="1" i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Действие</a:t>
            </a:r>
            <a:r>
              <a:rPr lang="cs-CZ" sz="1600" b="1" i="1" dirty="0" smtClean="0">
                <a:solidFill>
                  <a:srgbClr val="FFFF00"/>
                </a:solidFill>
                <a:latin typeface="Trebuchet MS" panose="020B0603020202020204" pitchFamily="34" charset="0"/>
              </a:rPr>
              <a:t>:</a:t>
            </a:r>
            <a:r>
              <a:rPr lang="cs-CZ" sz="1600" dirty="0">
                <a:solidFill>
                  <a:srgbClr val="FFFF00"/>
                </a:solidFill>
                <a:latin typeface="Trebuchet MS" panose="020B0603020202020204" pitchFamily="34" charset="0"/>
              </a:rPr>
              <a:t/>
            </a:r>
            <a:br>
              <a:rPr lang="cs-CZ" sz="1600" dirty="0">
                <a:solidFill>
                  <a:srgbClr val="FFFF00"/>
                </a:solidFill>
                <a:latin typeface="Trebuchet MS" panose="020B0603020202020204" pitchFamily="34" charset="0"/>
              </a:rPr>
            </a:br>
            <a:r>
              <a:rPr lang="cs-CZ" sz="1600" dirty="0">
                <a:latin typeface="Trebuchet MS" panose="020B0603020202020204" pitchFamily="34" charset="0"/>
              </a:rPr>
              <a:t>       - </a:t>
            </a:r>
            <a:r>
              <a:rPr lang="bg-BG" sz="1600" dirty="0" smtClean="0">
                <a:latin typeface="Trebuchet MS" panose="020B0603020202020204" pitchFamily="34" charset="0"/>
                <a:cs typeface="Trebuchet MS"/>
              </a:rPr>
              <a:t>грижа за изморени и недоспали очи</a:t>
            </a:r>
            <a:endParaRPr lang="en-US" sz="1600" dirty="0">
              <a:latin typeface="Trebuchet MS" panose="020B0603020202020204" pitchFamily="34" charset="0"/>
              <a:cs typeface="Trebuchet MS"/>
            </a:endParaRPr>
          </a:p>
          <a:p>
            <a:r>
              <a:rPr lang="en-US" sz="1600" dirty="0">
                <a:latin typeface="Trebuchet MS" panose="020B0603020202020204" pitchFamily="34" charset="0"/>
                <a:cs typeface="Trebuchet MS"/>
              </a:rPr>
              <a:t>       - </a:t>
            </a:r>
            <a:r>
              <a:rPr lang="bg-BG" sz="1600" dirty="0" smtClean="0">
                <a:latin typeface="Trebuchet MS" panose="020B0603020202020204" pitchFamily="34" charset="0"/>
                <a:cs typeface="Trebuchet MS"/>
              </a:rPr>
              <a:t>бръчки около очите</a:t>
            </a:r>
            <a:endParaRPr lang="en-US" sz="1600" dirty="0">
              <a:latin typeface="Trebuchet MS" panose="020B0603020202020204" pitchFamily="34" charset="0"/>
              <a:cs typeface="Trebuchet MS"/>
            </a:endParaRPr>
          </a:p>
          <a:p>
            <a:r>
              <a:rPr lang="en-US" sz="1600" dirty="0">
                <a:latin typeface="Trebuchet MS" panose="020B0603020202020204" pitchFamily="34" charset="0"/>
                <a:cs typeface="Trebuchet MS"/>
              </a:rPr>
              <a:t>	</a:t>
            </a:r>
          </a:p>
        </p:txBody>
      </p:sp>
      <p:pic>
        <p:nvPicPr>
          <p:cNvPr id="13" name="Picture 12" descr="pr-109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44" y="2344837"/>
            <a:ext cx="1584176" cy="1584176"/>
          </a:xfrm>
          <a:prstGeom prst="rect">
            <a:avLst/>
          </a:prstGeom>
        </p:spPr>
      </p:pic>
      <p:pic>
        <p:nvPicPr>
          <p:cNvPr id="14" name="Picture 13" descr="pr-110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012" y="2872391"/>
            <a:ext cx="1584176" cy="1584176"/>
          </a:xfrm>
          <a:prstGeom prst="rect">
            <a:avLst/>
          </a:prstGeom>
        </p:spPr>
      </p:pic>
      <p:pic>
        <p:nvPicPr>
          <p:cNvPr id="15" name="Picture 14" descr="00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6" y="4929198"/>
            <a:ext cx="1512168" cy="1512168"/>
          </a:xfrm>
          <a:prstGeom prst="rect">
            <a:avLst/>
          </a:prstGeom>
        </p:spPr>
      </p:pic>
      <p:pic>
        <p:nvPicPr>
          <p:cNvPr id="16" name="Picture 15" descr="pg-7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" y="5877272"/>
            <a:ext cx="978823" cy="978823"/>
          </a:xfrm>
          <a:prstGeom prst="rect">
            <a:avLst/>
          </a:prstGeom>
        </p:spPr>
      </p:pic>
      <p:sp>
        <p:nvSpPr>
          <p:cNvPr id="17" name="AutoShape 9"/>
          <p:cNvSpPr>
            <a:spLocks/>
          </p:cNvSpPr>
          <p:nvPr/>
        </p:nvSpPr>
        <p:spPr bwMode="auto">
          <a:xfrm>
            <a:off x="1619672" y="692696"/>
            <a:ext cx="6278069" cy="904199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2800" b="1" i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КОЗМЕТИКА</a:t>
            </a:r>
            <a:r>
              <a:rPr lang="cs-CZ" altLang="cs-CZ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-</a:t>
            </a:r>
            <a:r>
              <a:rPr lang="cs-CZ" altLang="cs-CZ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b="1" dirty="0" smtClean="0">
                <a:solidFill>
                  <a:srgbClr val="FFFF00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суперефективни нанопрограмирани козметични средства</a:t>
            </a:r>
            <a:endParaRPr lang="cs-CZ" altLang="cs-CZ" b="1" dirty="0" smtClean="0">
              <a:solidFill>
                <a:srgbClr val="FFFF00"/>
              </a:solidFill>
            </a:endParaRPr>
          </a:p>
          <a:p>
            <a:pPr eaLnBrk="1"/>
            <a:r>
              <a:rPr lang="cs-CZ" altLang="cs-CZ" dirty="0">
                <a:solidFill>
                  <a:srgbClr val="FFFF00"/>
                </a:solidFill>
              </a:rPr>
              <a:t>	</a:t>
            </a:r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50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72" y="5143512"/>
            <a:ext cx="1043580" cy="5277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1951943" y="724601"/>
            <a:ext cx="5240114" cy="904199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3200" b="1" dirty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Solvyl Fullflex </a:t>
            </a:r>
            <a:r>
              <a:rPr lang="bg-BG" altLang="cs-CZ" sz="3200" b="1" dirty="0" smtClean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и</a:t>
            </a:r>
            <a:r>
              <a:rPr lang="cs-CZ" altLang="cs-CZ" sz="3200" b="1" dirty="0" smtClean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3200" b="1" dirty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Solvyl CC</a:t>
            </a:r>
            <a:endParaRPr lang="cs-CZ" altLang="cs-CZ" sz="3200" b="1" dirty="0">
              <a:solidFill>
                <a:srgbClr val="CF7A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/>
            <a:r>
              <a:rPr lang="cs-CZ" altLang="cs-CZ" sz="28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		</a:t>
            </a:r>
            <a:r>
              <a:rPr lang="cs-CZ" altLang="cs-CZ" dirty="0">
                <a:solidFill>
                  <a:srgbClr val="FFFF00"/>
                </a:solidFill>
              </a:rPr>
              <a:t>	</a:t>
            </a:r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AutoShape 9"/>
          <p:cNvSpPr>
            <a:spLocks/>
          </p:cNvSpPr>
          <p:nvPr/>
        </p:nvSpPr>
        <p:spPr bwMode="auto">
          <a:xfrm>
            <a:off x="4067944" y="2060848"/>
            <a:ext cx="7047618" cy="129403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endParaRPr lang="cs-CZ" altLang="cs-CZ" sz="8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Продукти, произведени чрез нанотехнология, </a:t>
            </a:r>
          </a:p>
          <a:p>
            <a:pPr eaLnBrk="1"/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предпазва от фиксиране , а вече фиксираните йони </a:t>
            </a:r>
          </a:p>
          <a:p>
            <a:pPr eaLnBrk="1"/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на тежките метали се освобождават, </a:t>
            </a:r>
          </a:p>
          <a:p>
            <a:pPr eaLnBrk="1"/>
            <a:r>
              <a:rPr lang="bg-BG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деактивират и извеждат извън организма.</a:t>
            </a:r>
            <a:endParaRPr lang="cs-CZ" altLang="cs-CZ" sz="14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endParaRPr lang="cs-CZ" altLang="cs-CZ" sz="1400" dirty="0">
              <a:solidFill>
                <a:schemeClr val="tx1"/>
              </a:solidFill>
            </a:endParaRPr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>
            <a:off x="2267744" y="1556792"/>
            <a:ext cx="5461000" cy="608980"/>
          </a:xfrm>
          <a:custGeom>
            <a:avLst/>
            <a:gdLst>
              <a:gd name="T0" fmla="*/ 2147483647 w 21600"/>
              <a:gd name="T1" fmla="*/ 39142136 h 21600"/>
              <a:gd name="T2" fmla="*/ 2147483647 w 21600"/>
              <a:gd name="T3" fmla="*/ 39142136 h 21600"/>
              <a:gd name="T4" fmla="*/ 2147483647 w 21600"/>
              <a:gd name="T5" fmla="*/ 39142136 h 21600"/>
              <a:gd name="T6" fmla="*/ 2147483647 w 21600"/>
              <a:gd name="T7" fmla="*/ 391421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1600" dirty="0" smtClean="0">
                <a:solidFill>
                  <a:schemeClr val="tx1"/>
                </a:solidFill>
                <a:ea typeface="Trebuchet MS Bold" charset="0"/>
                <a:cs typeface="Trebuchet MS Bold" charset="0"/>
                <a:sym typeface="Trebuchet MS Bold" charset="0"/>
              </a:rPr>
              <a:t>Органично наноефекторно решение срещу токсичните вещества  </a:t>
            </a:r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и тежките метали</a:t>
            </a:r>
            <a:endParaRPr lang="cs-CZ" altLang="cs-CZ" dirty="0">
              <a:solidFill>
                <a:schemeClr val="tx1"/>
              </a:solidFill>
            </a:endParaRPr>
          </a:p>
        </p:txBody>
      </p:sp>
      <p:sp>
        <p:nvSpPr>
          <p:cNvPr id="16" name="AutoShape 4"/>
          <p:cNvSpPr>
            <a:spLocks/>
          </p:cNvSpPr>
          <p:nvPr/>
        </p:nvSpPr>
        <p:spPr bwMode="auto">
          <a:xfrm>
            <a:off x="1428728" y="3286124"/>
            <a:ext cx="7715272" cy="3357586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1400" b="1" dirty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bg-BG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Solvyl Fullflex  -  </a:t>
            </a:r>
            <a:r>
              <a:rPr lang="bg-BG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капки воден разтвор</a:t>
            </a:r>
            <a:endParaRPr lang="cs-CZ" altLang="cs-CZ" sz="1400" b="1" dirty="0" smtClean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endParaRPr lang="cs-CZ" altLang="cs-CZ" sz="1400" dirty="0">
              <a:solidFill>
                <a:srgbClr val="FFFF00"/>
              </a:solidFill>
              <a:ea typeface="Trebuchet MS Bold" charset="0"/>
              <a:cs typeface="Trebuchet MS Bold" charset="0"/>
              <a:sym typeface="Trebuchet MS Bold" charset="0"/>
            </a:endParaRPr>
          </a:p>
          <a:p>
            <a:pPr eaLnBrk="1"/>
            <a:r>
              <a:rPr lang="cs-CZ" altLang="cs-CZ" sz="1400" dirty="0">
                <a:solidFill>
                  <a:schemeClr val="tx1"/>
                </a:solidFill>
              </a:rPr>
              <a:t>	</a:t>
            </a:r>
            <a:r>
              <a:rPr lang="bg-BG" altLang="cs-CZ" sz="1400" dirty="0" smtClean="0">
                <a:solidFill>
                  <a:schemeClr val="tx1"/>
                </a:solidFill>
              </a:rPr>
              <a:t>    Комплекс, който се произвежда чрез нанотехнологична активация </a:t>
            </a: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                     от растителни и минерални активни вещества, чиито ефект се постига  </a:t>
            </a:r>
          </a:p>
          <a:p>
            <a:pPr eaLnBrk="1"/>
            <a:r>
              <a:rPr lang="bg-BG" altLang="cs-CZ" sz="1400" dirty="0" smtClean="0">
                <a:solidFill>
                  <a:schemeClr val="tx1"/>
                </a:solidFill>
              </a:rPr>
              <a:t>                     чрез храносмилателната системаи така, че </a:t>
            </a:r>
            <a:r>
              <a:rPr lang="bg-BG" altLang="cs-CZ" sz="1400" dirty="0" smtClean="0">
                <a:solidFill>
                  <a:srgbClr val="FFFF00"/>
                </a:solidFill>
              </a:rPr>
              <a:t>се извеждат токсичните</a:t>
            </a:r>
          </a:p>
          <a:p>
            <a:pPr eaLnBrk="1"/>
            <a:r>
              <a:rPr lang="bg-BG" altLang="cs-CZ" sz="1400" dirty="0" smtClean="0">
                <a:solidFill>
                  <a:srgbClr val="FFFF00"/>
                </a:solidFill>
              </a:rPr>
              <a:t>                     йони на тежките метал</a:t>
            </a:r>
            <a:r>
              <a:rPr lang="bg-BG" altLang="cs-CZ" sz="1400" dirty="0" smtClean="0">
                <a:solidFill>
                  <a:srgbClr val="FFFF00"/>
                </a:solidFill>
                <a:sym typeface="Trebuchet MS Bold" charset="0"/>
              </a:rPr>
              <a:t>и ( олово, живак,  алуминий...). които проникват </a:t>
            </a:r>
          </a:p>
          <a:p>
            <a:pPr eaLnBrk="1"/>
            <a:r>
              <a:rPr lang="bg-BG" altLang="cs-CZ" sz="1400" dirty="0" smtClean="0">
                <a:solidFill>
                  <a:srgbClr val="FFFF00"/>
                </a:solidFill>
                <a:sym typeface="Trebuchet MS Bold" charset="0"/>
              </a:rPr>
              <a:t>                     в клетките през клетъчната мембрана или се намират в междуклетъчното</a:t>
            </a:r>
          </a:p>
          <a:p>
            <a:pPr eaLnBrk="1"/>
            <a:r>
              <a:rPr lang="bg-BG" altLang="cs-CZ" sz="1400" dirty="0" smtClean="0">
                <a:solidFill>
                  <a:srgbClr val="FFFF00"/>
                </a:solidFill>
                <a:sym typeface="Trebuchet MS Bold" charset="0"/>
              </a:rPr>
              <a:t>                     пространство</a:t>
            </a:r>
            <a:r>
              <a:rPr lang="cs-CZ" altLang="cs-CZ" sz="14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endParaRPr lang="cs-CZ" altLang="cs-CZ" sz="1200" dirty="0" smtClean="0">
              <a:solidFill>
                <a:schemeClr val="tx1"/>
              </a:solidFill>
            </a:endParaRPr>
          </a:p>
          <a:p>
            <a:pPr eaLnBrk="1"/>
            <a:endParaRPr lang="cs-CZ" altLang="cs-CZ" sz="1200" dirty="0" smtClean="0">
              <a:solidFill>
                <a:schemeClr val="tx1"/>
              </a:solidFill>
            </a:endParaRPr>
          </a:p>
          <a:p>
            <a:pPr eaLnBrk="1"/>
            <a:endParaRPr lang="cs-CZ" altLang="cs-CZ" sz="1200" dirty="0">
              <a:solidFill>
                <a:schemeClr val="tx1"/>
              </a:solidFill>
            </a:endParaRPr>
          </a:p>
          <a:p>
            <a:pPr eaLnBrk="1"/>
            <a:r>
              <a:rPr lang="cs-CZ" altLang="cs-CZ" sz="1400" b="1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Solvyl CellClear</a:t>
            </a:r>
            <a:r>
              <a:rPr lang="cs-CZ" altLang="cs-CZ" sz="1400" b="1" dirty="0" smtClean="0">
                <a:solidFill>
                  <a:srgbClr val="FFFF00"/>
                </a:solidFill>
              </a:rPr>
              <a:t>(CC</a:t>
            </a:r>
            <a:r>
              <a:rPr lang="cs-CZ" altLang="cs-CZ" sz="1400" dirty="0" smtClean="0">
                <a:solidFill>
                  <a:srgbClr val="FFFF00"/>
                </a:solidFill>
              </a:rPr>
              <a:t>)  -  </a:t>
            </a:r>
            <a:r>
              <a:rPr lang="bg-BG" altLang="cs-CZ" sz="1400" dirty="0" smtClean="0">
                <a:solidFill>
                  <a:srgbClr val="FFFF00"/>
                </a:solidFill>
              </a:rPr>
              <a:t>спрей</a:t>
            </a:r>
            <a:endParaRPr lang="cs-CZ" altLang="cs-CZ" sz="1400" dirty="0" smtClean="0">
              <a:solidFill>
                <a:srgbClr val="FFFF00"/>
              </a:solidFill>
            </a:endParaRPr>
          </a:p>
          <a:p>
            <a:pPr eaLnBrk="1"/>
            <a:endParaRPr lang="cs-CZ" altLang="cs-CZ" sz="1400" dirty="0" smtClean="0">
              <a:solidFill>
                <a:srgbClr val="FFFF00"/>
              </a:solidFill>
            </a:endParaRPr>
          </a:p>
          <a:p>
            <a:pPr eaLnBrk="1"/>
            <a:r>
              <a:rPr lang="cs-CZ" altLang="cs-CZ" sz="1400" dirty="0" smtClean="0">
                <a:solidFill>
                  <a:schemeClr val="tx1"/>
                </a:solidFill>
              </a:rPr>
              <a:t>Solvyl </a:t>
            </a:r>
            <a:r>
              <a:rPr lang="cs-CZ" altLang="cs-CZ" sz="1400" dirty="0">
                <a:solidFill>
                  <a:schemeClr val="tx1"/>
                </a:solidFill>
              </a:rPr>
              <a:t>CC </a:t>
            </a:r>
            <a:r>
              <a:rPr lang="bg-BG" altLang="cs-CZ" sz="1400" dirty="0" smtClean="0">
                <a:solidFill>
                  <a:schemeClr val="tx1"/>
                </a:solidFill>
              </a:rPr>
              <a:t>спрей се напръсква на третираната площ, </a:t>
            </a:r>
            <a:r>
              <a:rPr lang="bg-BG" altLang="cs-CZ" sz="1400" dirty="0" smtClean="0">
                <a:solidFill>
                  <a:srgbClr val="FFFF00"/>
                </a:solidFill>
              </a:rPr>
              <a:t>след това при всяко лечение се напръсква на китките и прониква навътре в тъканите</a:t>
            </a:r>
            <a:r>
              <a:rPr lang="cs-CZ" altLang="cs-CZ" sz="1400" dirty="0" smtClean="0">
                <a:solidFill>
                  <a:schemeClr val="tx1"/>
                </a:solidFill>
              </a:rPr>
              <a:t>. </a:t>
            </a:r>
            <a:r>
              <a:rPr lang="bg-BG" altLang="cs-CZ" sz="1400" dirty="0" smtClean="0">
                <a:solidFill>
                  <a:schemeClr val="tx1"/>
                </a:solidFill>
              </a:rPr>
              <a:t>Там се освобождават  токсичните метали,които са събрани в междуклетъчната тъкан или в кръвта и лимфата</a:t>
            </a:r>
            <a:r>
              <a:rPr lang="cs-CZ" altLang="cs-CZ" sz="1400" dirty="0" smtClean="0">
                <a:solidFill>
                  <a:schemeClr val="tx1"/>
                </a:solidFill>
              </a:rPr>
              <a:t>. </a:t>
            </a:r>
            <a:r>
              <a:rPr lang="bg-BG" altLang="cs-CZ" sz="1400" dirty="0" smtClean="0">
                <a:solidFill>
                  <a:schemeClr val="tx1"/>
                </a:solidFill>
              </a:rPr>
              <a:t>Елиминирането на токсичните вещества съществено се ускорява със</a:t>
            </a:r>
            <a:r>
              <a:rPr lang="cs-CZ" altLang="cs-CZ" sz="1400" dirty="0" smtClean="0">
                <a:solidFill>
                  <a:schemeClr val="tx1"/>
                </a:solidFill>
              </a:rPr>
              <a:t> </a:t>
            </a:r>
            <a:r>
              <a:rPr lang="cs-CZ" altLang="cs-CZ" sz="1400" dirty="0">
                <a:solidFill>
                  <a:schemeClr val="tx1"/>
                </a:solidFill>
              </a:rPr>
              <a:t>Solvyl </a:t>
            </a:r>
            <a:r>
              <a:rPr lang="cs-CZ" altLang="cs-CZ" sz="1400" dirty="0" smtClean="0">
                <a:solidFill>
                  <a:schemeClr val="tx1"/>
                </a:solidFill>
              </a:rPr>
              <a:t>Fullflex.</a:t>
            </a:r>
          </a:p>
        </p:txBody>
      </p:sp>
      <p:pic>
        <p:nvPicPr>
          <p:cNvPr id="17" name="Picture 16" descr="Nové Logo Lavylites barv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8" name="Picture 17" descr="pg-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400"/>
            <a:ext cx="971600" cy="971600"/>
          </a:xfrm>
          <a:prstGeom prst="rect">
            <a:avLst/>
          </a:prstGeom>
        </p:spPr>
      </p:pic>
      <p:pic>
        <p:nvPicPr>
          <p:cNvPr id="3" name="Picture 2" descr="SCC a SFF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2428868"/>
            <a:ext cx="2088232" cy="265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6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68" y="5857892"/>
            <a:ext cx="1296144" cy="6554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2763483" y="796608"/>
            <a:ext cx="5240114" cy="904199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2800" b="1" dirty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Solvyl</a:t>
            </a:r>
            <a:r>
              <a:rPr lang="cs-CZ" altLang="cs-CZ" sz="2800" dirty="0">
                <a:solidFill>
                  <a:srgbClr val="CF7A00"/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600" b="1" dirty="0" smtClean="0">
                <a:solidFill>
                  <a:srgbClr val="CF7A00"/>
                </a:solidFill>
                <a:ea typeface="Trebuchet MS Bold" charset="0"/>
                <a:cs typeface="Trebuchet MS Bold" charset="0"/>
                <a:sym typeface="Trebuchet MS Bold" charset="0"/>
              </a:rPr>
              <a:t>-</a:t>
            </a:r>
            <a:r>
              <a:rPr lang="cs-CZ" altLang="cs-CZ" sz="16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1600" b="1" i="1" dirty="0" smtClean="0">
                <a:solidFill>
                  <a:srgbClr val="FFFF00"/>
                </a:solidFill>
              </a:rPr>
              <a:t> </a:t>
            </a:r>
            <a:r>
              <a:rPr lang="bg-BG" altLang="cs-CZ" b="1" dirty="0" smtClean="0">
                <a:solidFill>
                  <a:srgbClr val="FFFF00"/>
                </a:solidFill>
              </a:rPr>
              <a:t>ежедневно пречистване на тялото</a:t>
            </a:r>
            <a:endParaRPr lang="cs-CZ" altLang="cs-CZ" b="1" dirty="0" smtClean="0">
              <a:solidFill>
                <a:srgbClr val="FFFF00"/>
              </a:solidFill>
            </a:endParaRPr>
          </a:p>
          <a:p>
            <a:pPr eaLnBrk="1"/>
            <a:r>
              <a:rPr lang="cs-CZ" altLang="cs-CZ" dirty="0">
                <a:solidFill>
                  <a:srgbClr val="FFFF00"/>
                </a:solidFill>
              </a:rPr>
              <a:t>	</a:t>
            </a:r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AutoShape 6"/>
          <p:cNvSpPr>
            <a:spLocks/>
          </p:cNvSpPr>
          <p:nvPr/>
        </p:nvSpPr>
        <p:spPr bwMode="auto">
          <a:xfrm>
            <a:off x="714348" y="1857364"/>
            <a:ext cx="7632848" cy="3301404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2000" b="1" dirty="0" smtClean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Solvyl </a:t>
            </a:r>
            <a:r>
              <a:rPr lang="cs-CZ" altLang="cs-CZ" sz="2000" b="1" dirty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Hair </a:t>
            </a:r>
            <a:r>
              <a:rPr lang="cs-CZ" altLang="cs-CZ" sz="2000" b="1" dirty="0" smtClean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   </a:t>
            </a:r>
            <a:r>
              <a:rPr lang="cs-CZ" altLang="cs-CZ" dirty="0" smtClean="0">
                <a:solidFill>
                  <a:srgbClr val="CF7A00"/>
                </a:solidFill>
              </a:rPr>
              <a:t>–   </a:t>
            </a:r>
            <a:r>
              <a:rPr lang="bg-BG" altLang="cs-CZ" dirty="0" smtClean="0">
                <a:solidFill>
                  <a:schemeClr val="tx1"/>
                </a:solidFill>
              </a:rPr>
              <a:t>шампоан</a:t>
            </a:r>
            <a:endParaRPr lang="cs-CZ" altLang="cs-CZ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2000" b="1" dirty="0" smtClean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Solvyl Clean  </a:t>
            </a:r>
            <a:r>
              <a:rPr lang="cs-CZ" altLang="cs-CZ" dirty="0" smtClean="0">
                <a:solidFill>
                  <a:srgbClr val="CF7A00"/>
                </a:solidFill>
              </a:rPr>
              <a:t>– </a:t>
            </a:r>
            <a:r>
              <a:rPr lang="cs-CZ" altLang="cs-CZ" dirty="0" smtClean="0">
                <a:solidFill>
                  <a:srgbClr val="B16902"/>
                </a:solidFill>
              </a:rPr>
              <a:t>  </a:t>
            </a:r>
            <a:r>
              <a:rPr lang="bg-BG" altLang="cs-CZ" dirty="0" smtClean="0">
                <a:solidFill>
                  <a:schemeClr val="tx1"/>
                </a:solidFill>
              </a:rPr>
              <a:t>душ гел</a:t>
            </a:r>
            <a:endParaRPr lang="cs-CZ" altLang="cs-CZ" dirty="0" smtClean="0">
              <a:solidFill>
                <a:schemeClr val="tx1"/>
              </a:solidFill>
            </a:endParaRPr>
          </a:p>
          <a:p>
            <a:pPr eaLnBrk="1"/>
            <a:r>
              <a:rPr lang="cs-CZ" altLang="cs-CZ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	</a:t>
            </a:r>
            <a:r>
              <a:rPr lang="cs-CZ" altLang="cs-CZ" sz="2000" b="1" dirty="0" smtClean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Solvyl </a:t>
            </a:r>
            <a:r>
              <a:rPr lang="cs-CZ" altLang="cs-CZ" sz="2000" b="1" dirty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Body </a:t>
            </a:r>
            <a:r>
              <a:rPr lang="cs-CZ" altLang="cs-CZ" sz="2000" b="1" dirty="0" smtClean="0">
                <a:solidFill>
                  <a:srgbClr val="CF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  </a:t>
            </a:r>
            <a:r>
              <a:rPr lang="cs-CZ" altLang="cs-CZ" dirty="0" smtClean="0">
                <a:solidFill>
                  <a:srgbClr val="CF7A00"/>
                </a:solidFill>
              </a:rPr>
              <a:t>–   </a:t>
            </a:r>
            <a:r>
              <a:rPr lang="bg-BG" altLang="cs-CZ" dirty="0" smtClean="0">
                <a:solidFill>
                  <a:schemeClr val="tx1"/>
                </a:solidFill>
              </a:rPr>
              <a:t>крем за тяло</a:t>
            </a:r>
            <a:endParaRPr lang="cs-CZ" altLang="cs-CZ" dirty="0" smtClean="0">
              <a:solidFill>
                <a:schemeClr val="tx1"/>
              </a:solidFill>
            </a:endParaRPr>
          </a:p>
          <a:p>
            <a:pPr eaLnBrk="1"/>
            <a:endParaRPr lang="cs-CZ" altLang="cs-CZ" sz="1600" dirty="0"/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При ежедневно замърсяване е засегната цялата повърхност на тялото, </a:t>
            </a: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Но най- много кожата на ръцете и главата.</a:t>
            </a:r>
            <a:endParaRPr lang="cs-CZ" altLang="cs-CZ" sz="1600" dirty="0">
              <a:solidFill>
                <a:schemeClr val="tx1"/>
              </a:solidFill>
            </a:endParaRPr>
          </a:p>
          <a:p>
            <a:pPr eaLnBrk="1"/>
            <a:endParaRPr lang="cs-CZ" altLang="cs-CZ" sz="12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Има малко способи, които предпазват кожата на главата, за тази цел служи препаратът, който отсранява от кожата токсичните вещества и предотвартява тяхната фиксация</a:t>
            </a:r>
            <a:endParaRPr lang="cs-CZ" altLang="cs-CZ" sz="1200" dirty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Наноефекторният комплекс </a:t>
            </a:r>
            <a:r>
              <a:rPr lang="bg-BG" altLang="cs-CZ" sz="1600" dirty="0" smtClean="0">
                <a:solidFill>
                  <a:srgbClr val="FFFF00"/>
                </a:solidFill>
              </a:rPr>
              <a:t>прониква бързо и дълбоко.</a:t>
            </a:r>
            <a:endParaRPr lang="cs-CZ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До следващото използване на препарата в тялото се задържа достатъчна концентрация на активни наночастици</a:t>
            </a:r>
            <a:endParaRPr lang="cs-CZ" altLang="cs-CZ" sz="1600" dirty="0">
              <a:solidFill>
                <a:schemeClr val="tx1"/>
              </a:solidFill>
            </a:endParaRPr>
          </a:p>
        </p:txBody>
      </p:sp>
      <p:sp>
        <p:nvSpPr>
          <p:cNvPr id="11" name="AutoShape 7"/>
          <p:cNvSpPr>
            <a:spLocks/>
          </p:cNvSpPr>
          <p:nvPr/>
        </p:nvSpPr>
        <p:spPr bwMode="auto">
          <a:xfrm>
            <a:off x="1331640" y="5229200"/>
            <a:ext cx="7477125" cy="193198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Заедно гелът за душ и кремът се препоръчват на всеки, който работи или живее  в среда</a:t>
            </a:r>
            <a:r>
              <a:rPr lang="bg-BG" altLang="cs-CZ" sz="1600" dirty="0" smtClean="0">
                <a:solidFill>
                  <a:srgbClr val="FFFF00"/>
                </a:solidFill>
              </a:rPr>
              <a:t>, замърсена с тежки метали</a:t>
            </a:r>
            <a:endParaRPr lang="cs-CZ" altLang="cs-CZ" sz="1600" dirty="0" smtClean="0">
              <a:solidFill>
                <a:srgbClr val="FFFF00"/>
              </a:solidFill>
            </a:endParaRPr>
          </a:p>
          <a:p>
            <a:pPr eaLnBrk="1"/>
            <a:endParaRPr lang="bg-BG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Ефикасна </a:t>
            </a:r>
            <a:r>
              <a:rPr lang="bg-BG" altLang="cs-CZ" sz="1600" dirty="0" smtClean="0">
                <a:solidFill>
                  <a:srgbClr val="FFFF00"/>
                </a:solidFill>
              </a:rPr>
              <a:t>неутрализация  на замърсители</a:t>
            </a:r>
            <a:r>
              <a:rPr lang="cs-CZ" altLang="cs-CZ" sz="1600" dirty="0" smtClean="0">
                <a:solidFill>
                  <a:schemeClr val="tx1"/>
                </a:solidFill>
              </a:rPr>
              <a:t>,</a:t>
            </a:r>
            <a:endParaRPr lang="bg-BG" altLang="cs-CZ" sz="1600" dirty="0" smtClean="0">
              <a:solidFill>
                <a:schemeClr val="tx1"/>
              </a:solidFill>
            </a:endParaRP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прониква </a:t>
            </a:r>
            <a:r>
              <a:rPr lang="bg-BG" altLang="cs-CZ" sz="1600" dirty="0" smtClean="0">
                <a:solidFill>
                  <a:srgbClr val="FFFF00"/>
                </a:solidFill>
              </a:rPr>
              <a:t>дълбоко под кожата</a:t>
            </a:r>
            <a:r>
              <a:rPr lang="cs-CZ" altLang="cs-CZ" sz="1600" dirty="0" smtClean="0">
                <a:solidFill>
                  <a:schemeClr val="tx1"/>
                </a:solidFill>
              </a:rPr>
              <a:t>, </a:t>
            </a:r>
            <a:r>
              <a:rPr lang="bg-BG" altLang="cs-CZ" sz="1600" dirty="0" smtClean="0">
                <a:solidFill>
                  <a:schemeClr val="tx1"/>
                </a:solidFill>
              </a:rPr>
              <a:t>и се абсорбира бързо.</a:t>
            </a:r>
          </a:p>
          <a:p>
            <a:pPr eaLnBrk="1"/>
            <a:r>
              <a:rPr lang="bg-BG" altLang="cs-CZ" sz="1600" dirty="0" smtClean="0">
                <a:solidFill>
                  <a:schemeClr val="tx1"/>
                </a:solidFill>
              </a:rPr>
              <a:t>Продуктите се използват ежедневно.</a:t>
            </a:r>
            <a:endParaRPr lang="cs-CZ" altLang="cs-CZ" sz="1600" dirty="0">
              <a:solidFill>
                <a:schemeClr val="tx1"/>
              </a:solidFill>
            </a:endParaRPr>
          </a:p>
        </p:txBody>
      </p:sp>
      <p:sp>
        <p:nvSpPr>
          <p:cNvPr id="12" name="AutoShape 13"/>
          <p:cNvSpPr>
            <a:spLocks/>
          </p:cNvSpPr>
          <p:nvPr/>
        </p:nvSpPr>
        <p:spPr bwMode="auto">
          <a:xfrm>
            <a:off x="2212331" y="1341438"/>
            <a:ext cx="5441950" cy="331787"/>
          </a:xfrm>
          <a:custGeom>
            <a:avLst/>
            <a:gdLst>
              <a:gd name="T0" fmla="*/ 2147483647 w 21600"/>
              <a:gd name="T1" fmla="*/ 39141895 h 21600"/>
              <a:gd name="T2" fmla="*/ 2147483647 w 21600"/>
              <a:gd name="T3" fmla="*/ 39141895 h 21600"/>
              <a:gd name="T4" fmla="*/ 2147483647 w 21600"/>
              <a:gd name="T5" fmla="*/ 39141895 h 21600"/>
              <a:gd name="T6" fmla="*/ 2147483647 w 21600"/>
              <a:gd name="T7" fmla="*/ 3914189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bg-BG" altLang="cs-CZ" sz="16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Органично наноефекторно решение срещу токсичните вещества</a:t>
            </a:r>
            <a:endParaRPr lang="cs-CZ" altLang="cs-CZ" dirty="0">
              <a:solidFill>
                <a:srgbClr val="FFFF00"/>
              </a:solidFill>
            </a:endParaRPr>
          </a:p>
        </p:txBody>
      </p:sp>
      <p:pic>
        <p:nvPicPr>
          <p:cNvPr id="13" name="Picture 12" descr="Nové Logo Lavylites barv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4" name="Picture 13" descr="pg-6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2041"/>
            <a:ext cx="971600" cy="9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53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8" name="AutoShape 9"/>
          <p:cNvSpPr>
            <a:spLocks/>
          </p:cNvSpPr>
          <p:nvPr/>
        </p:nvSpPr>
        <p:spPr bwMode="auto">
          <a:xfrm>
            <a:off x="1996902" y="809501"/>
            <a:ext cx="6408712" cy="496888"/>
          </a:xfrm>
          <a:custGeom>
            <a:avLst/>
            <a:gdLst>
              <a:gd name="T0" fmla="*/ 2147483647 w 21600"/>
              <a:gd name="T1" fmla="*/ 131473436 h 21600"/>
              <a:gd name="T2" fmla="*/ 2147483647 w 21600"/>
              <a:gd name="T3" fmla="*/ 131473436 h 21600"/>
              <a:gd name="T4" fmla="*/ 2147483647 w 21600"/>
              <a:gd name="T5" fmla="*/ 131473436 h 21600"/>
              <a:gd name="T6" fmla="*/ 2147483647 w 21600"/>
              <a:gd name="T7" fmla="*/ 1314734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19" tIns="45719" rIns="45719" bIns="45719"/>
          <a:lstStyle>
            <a:lvl1pPr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1pPr>
            <a:lvl2pPr marL="742950" indent="-28575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2pPr>
            <a:lvl3pPr marL="11430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3pPr>
            <a:lvl4pPr marL="16002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4pPr>
            <a:lvl5pPr marL="2057400" indent="-228600" eaLnBrk="0"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rebuchet MS" pitchFamily="34" charset="0"/>
                <a:ea typeface="Trebuchet MS" pitchFamily="34" charset="0"/>
                <a:cs typeface="Trebuchet MS" pitchFamily="34" charset="0"/>
                <a:sym typeface="Trebuchet MS" pitchFamily="34" charset="0"/>
              </a:defRPr>
            </a:lvl9pPr>
          </a:lstStyle>
          <a:p>
            <a:pPr eaLnBrk="1"/>
            <a:r>
              <a:rPr lang="cs-CZ" altLang="cs-CZ" sz="2800" dirty="0" smtClean="0">
                <a:solidFill>
                  <a:schemeClr val="accent4">
                    <a:lumMod val="60000"/>
                    <a:lumOff val="40000"/>
                  </a:schemeClr>
                </a:solidFill>
                <a:ea typeface="Trebuchet MS Bold" charset="0"/>
                <a:cs typeface="Trebuchet MS Bold" charset="0"/>
                <a:sym typeface="Trebuchet MS Bold" charset="0"/>
              </a:rPr>
              <a:t> </a:t>
            </a:r>
            <a:r>
              <a:rPr lang="cs-CZ" altLang="cs-CZ" sz="2800" dirty="0" smtClean="0">
                <a:solidFill>
                  <a:srgbClr val="FF3794"/>
                </a:solidFill>
                <a:ea typeface="Trebuchet MS Bold" charset="0"/>
                <a:cs typeface="Trebuchet MS Bold" charset="0"/>
                <a:sym typeface="Trebuchet MS Bold" charset="0"/>
              </a:rPr>
              <a:t>  </a:t>
            </a:r>
            <a:r>
              <a:rPr lang="cs-CZ" altLang="cs-CZ" sz="3200" b="1" dirty="0">
                <a:solidFill>
                  <a:srgbClr val="FF3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Haevyl</a:t>
            </a:r>
            <a:r>
              <a:rPr lang="cs-CZ" altLang="cs-CZ" sz="3200" b="1" dirty="0" smtClean="0">
                <a:solidFill>
                  <a:srgbClr val="FF3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rebuchet MS Bold" charset="0"/>
                <a:cs typeface="Trebuchet MS Bold" charset="0"/>
                <a:sym typeface="Trebuchet MS Bold" charset="0"/>
              </a:rPr>
              <a:t> 3.1 </a:t>
            </a:r>
            <a:r>
              <a:rPr lang="cs-CZ" altLang="cs-CZ" sz="2800" dirty="0" smtClean="0">
                <a:solidFill>
                  <a:srgbClr val="FFFF00"/>
                </a:solidFill>
                <a:ea typeface="Trebuchet MS Bold" charset="0"/>
                <a:cs typeface="Trebuchet MS Bold" charset="0"/>
                <a:sym typeface="Trebuchet MS Bold" charset="0"/>
              </a:rPr>
              <a:t>- </a:t>
            </a:r>
            <a:r>
              <a:rPr lang="cs-CZ" altLang="cs-CZ" i="1" dirty="0" smtClean="0">
                <a:solidFill>
                  <a:srgbClr val="FFFF00"/>
                </a:solidFill>
              </a:rPr>
              <a:t> </a:t>
            </a:r>
            <a:r>
              <a:rPr lang="bg-BG" altLang="cs-CZ" i="1" dirty="0" smtClean="0">
                <a:solidFill>
                  <a:srgbClr val="FFFF00"/>
                </a:solidFill>
              </a:rPr>
              <a:t>енергия, виталност и концентрация</a:t>
            </a:r>
            <a:endParaRPr lang="cs-CZ" altLang="cs-CZ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683568" y="1700808"/>
            <a:ext cx="29963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Област на приложение</a:t>
            </a:r>
            <a:r>
              <a:rPr lang="cs-CZ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: </a:t>
            </a:r>
            <a:endParaRPr lang="cs-CZ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827584" y="1772816"/>
            <a:ext cx="856895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latin typeface="Trebuchet MS" pitchFamily="34" charset="0"/>
              </a:rPr>
              <a:t>		      </a:t>
            </a:r>
            <a:endParaRPr lang="bg-BG" sz="1400" dirty="0" smtClean="0">
              <a:latin typeface="Trebuchet MS" pitchFamily="34" charset="0"/>
            </a:endParaRPr>
          </a:p>
          <a:p>
            <a:r>
              <a:rPr lang="cs-CZ" sz="1400" dirty="0" smtClean="0">
                <a:latin typeface="Trebuchet MS" pitchFamily="34" charset="0"/>
              </a:rPr>
              <a:t>Haevyl 3.1 </a:t>
            </a:r>
            <a:r>
              <a:rPr lang="bg-BG" sz="1400" dirty="0" smtClean="0">
                <a:latin typeface="Trebuchet MS" pitchFamily="34" charset="0"/>
              </a:rPr>
              <a:t>е освежаващ и ароматичен спрей за устната кухина</a:t>
            </a:r>
            <a:r>
              <a:rPr lang="cs-CZ" sz="1400" dirty="0" smtClean="0">
                <a:latin typeface="Trebuchet MS" pitchFamily="34" charset="0"/>
              </a:rPr>
              <a:t>.</a:t>
            </a:r>
          </a:p>
          <a:p>
            <a:endParaRPr lang="cs-CZ" sz="1400" dirty="0">
              <a:latin typeface="Trebuchet MS" pitchFamily="34" charset="0"/>
            </a:endParaRPr>
          </a:p>
          <a:p>
            <a:r>
              <a:rPr lang="bg-BG" sz="1400" dirty="0" smtClean="0">
                <a:latin typeface="Trebuchet MS" pitchFamily="34" charset="0"/>
              </a:rPr>
              <a:t>Продуктът е произведен от най-добрите билки за </a:t>
            </a:r>
          </a:p>
          <a:p>
            <a:r>
              <a:rPr lang="bg-BG" sz="1400" dirty="0" smtClean="0">
                <a:latin typeface="Trebuchet MS" pitchFamily="34" charset="0"/>
              </a:rPr>
              <a:t>Подобряване на концентрацията и жизнената енергия</a:t>
            </a:r>
            <a:endParaRPr lang="cs-CZ" sz="1400" dirty="0" smtClean="0">
              <a:latin typeface="Trebuchet MS" pitchFamily="34" charset="0"/>
            </a:endParaRPr>
          </a:p>
          <a:p>
            <a:endParaRPr lang="cs-CZ" sz="1400" dirty="0">
              <a:latin typeface="Trebuchet MS" pitchFamily="34" charset="0"/>
            </a:endParaRPr>
          </a:p>
          <a:p>
            <a:endParaRPr lang="cs-CZ" sz="1400" b="1" dirty="0" smtClean="0">
              <a:solidFill>
                <a:srgbClr val="FFFF00"/>
              </a:solidFill>
              <a:latin typeface="Trebuchet MS" pitchFamily="34" charset="0"/>
            </a:endParaRPr>
          </a:p>
          <a:p>
            <a:r>
              <a:rPr lang="bg-BG" sz="1400" b="1" dirty="0" smtClean="0">
                <a:latin typeface="Trebuchet MS" pitchFamily="34" charset="0"/>
              </a:rPr>
              <a:t>Изключително качествао на</a:t>
            </a:r>
            <a:r>
              <a:rPr lang="cs-CZ" sz="1400" b="1" dirty="0" smtClean="0">
                <a:latin typeface="Trebuchet MS" pitchFamily="34" charset="0"/>
              </a:rPr>
              <a:t> Haevyl 3.1 </a:t>
            </a:r>
            <a:r>
              <a:rPr lang="bg-BG" sz="1400" b="1" dirty="0" smtClean="0">
                <a:latin typeface="Trebuchet MS" pitchFamily="34" charset="0"/>
              </a:rPr>
              <a:t>е </a:t>
            </a:r>
            <a:r>
              <a:rPr lang="bg-BG" sz="1400" b="1" dirty="0" smtClean="0">
                <a:solidFill>
                  <a:srgbClr val="FFFF00"/>
                </a:solidFill>
                <a:latin typeface="Trebuchet MS" pitchFamily="34" charset="0"/>
              </a:rPr>
              <a:t>хармоничното</a:t>
            </a:r>
          </a:p>
          <a:p>
            <a:r>
              <a:rPr lang="bg-BG" sz="1400" b="1" dirty="0" smtClean="0">
                <a:solidFill>
                  <a:srgbClr val="FFFF00"/>
                </a:solidFill>
                <a:latin typeface="Trebuchet MS" pitchFamily="34" charset="0"/>
              </a:rPr>
              <a:t>изравняване на психическия и енергиен дисбаланс </a:t>
            </a:r>
          </a:p>
          <a:p>
            <a:r>
              <a:rPr lang="bg-BG" sz="1400" b="1" dirty="0" smtClean="0">
                <a:solidFill>
                  <a:srgbClr val="FFFF00"/>
                </a:solidFill>
                <a:latin typeface="Trebuchet MS" pitchFamily="34" charset="0"/>
              </a:rPr>
              <a:t>на човека (емоции</a:t>
            </a:r>
            <a:r>
              <a:rPr lang="cs-CZ" sz="1400" b="1" dirty="0" smtClean="0">
                <a:solidFill>
                  <a:srgbClr val="FFFF00"/>
                </a:solidFill>
                <a:latin typeface="Trebuchet MS" pitchFamily="34" charset="0"/>
              </a:rPr>
              <a:t>) </a:t>
            </a:r>
            <a:endParaRPr lang="cs-CZ" sz="1400" b="1" dirty="0">
              <a:solidFill>
                <a:srgbClr val="FFFF00"/>
              </a:solidFill>
              <a:latin typeface="Trebuchet MS" pitchFamily="34" charset="0"/>
            </a:endParaRPr>
          </a:p>
          <a:p>
            <a:endParaRPr lang="cs-CZ" sz="1400" b="1" dirty="0" smtClean="0">
              <a:latin typeface="Trebuchet MS" pitchFamily="34" charset="0"/>
            </a:endParaRPr>
          </a:p>
          <a:p>
            <a:r>
              <a:rPr lang="bg-BG" sz="1400" b="1" dirty="0" smtClean="0">
                <a:latin typeface="Trebuchet MS" pitchFamily="34" charset="0"/>
              </a:rPr>
              <a:t>Предимство е чисто натуралният характер на продукта</a:t>
            </a:r>
            <a:r>
              <a:rPr lang="cs-CZ" sz="1400" b="1" dirty="0" smtClean="0">
                <a:latin typeface="Trebuchet MS" pitchFamily="34" charset="0"/>
              </a:rPr>
              <a:t>!!!</a:t>
            </a:r>
          </a:p>
          <a:p>
            <a:endParaRPr lang="cs-CZ" sz="1400" b="1" dirty="0" smtClean="0">
              <a:latin typeface="Trebuchet MS" pitchFamily="34" charset="0"/>
            </a:endParaRPr>
          </a:p>
          <a:p>
            <a:pPr algn="ctr"/>
            <a:r>
              <a:rPr lang="bg-BG" sz="1400" b="1" cap="all" dirty="0" smtClean="0">
                <a:ln w="9000" cmpd="sng">
                  <a:noFill/>
                  <a:prstDash val="solid"/>
                </a:ln>
                <a:solidFill>
                  <a:srgbClr val="FF33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itchFamily="34" charset="0"/>
              </a:rPr>
              <a:t>         </a:t>
            </a:r>
            <a:r>
              <a:rPr lang="cs-CZ" sz="1400" b="1" cap="all" dirty="0" smtClean="0">
                <a:ln w="9000" cmpd="sng">
                  <a:noFill/>
                  <a:prstDash val="solid"/>
                </a:ln>
                <a:solidFill>
                  <a:srgbClr val="FF33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itchFamily="34" charset="0"/>
              </a:rPr>
              <a:t> </a:t>
            </a:r>
            <a:r>
              <a:rPr lang="bg-BG" sz="1400" b="1" cap="all" dirty="0" smtClean="0">
                <a:ln w="9000" cmpd="sng">
                  <a:noFill/>
                  <a:prstDash val="solid"/>
                </a:ln>
                <a:solidFill>
                  <a:srgbClr val="FF33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itchFamily="34" charset="0"/>
              </a:rPr>
              <a:t>		</a:t>
            </a:r>
          </a:p>
          <a:p>
            <a:pPr algn="ctr"/>
            <a:endParaRPr lang="bg-BG" sz="1400" b="1" cap="all" dirty="0" smtClean="0">
              <a:ln w="9000" cmpd="sng">
                <a:noFill/>
                <a:prstDash val="solid"/>
              </a:ln>
              <a:solidFill>
                <a:srgbClr val="FF3300"/>
              </a:solidFill>
              <a:effectLst>
                <a:reflection blurRad="12700" stA="28000" endPos="45000" dist="1000" dir="5400000" sy="-100000" algn="bl" rotWithShape="0"/>
              </a:effectLst>
              <a:latin typeface="Trebuchet MS" pitchFamily="34" charset="0"/>
            </a:endParaRPr>
          </a:p>
          <a:p>
            <a:pPr algn="ctr"/>
            <a:r>
              <a:rPr lang="bg-BG" sz="1400" b="1" cap="all" dirty="0" smtClean="0">
                <a:ln w="9000" cmpd="sng">
                  <a:noFill/>
                  <a:prstDash val="solid"/>
                </a:ln>
                <a:solidFill>
                  <a:srgbClr val="FF33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itchFamily="34" charset="0"/>
              </a:rPr>
              <a:t>		</a:t>
            </a:r>
            <a:r>
              <a:rPr lang="bg-BG" b="1" dirty="0" smtClean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itchFamily="34" charset="0"/>
              </a:rPr>
              <a:t>Изключителен продукт за мениджъри, </a:t>
            </a:r>
          </a:p>
          <a:p>
            <a:pPr algn="ctr"/>
            <a:r>
              <a:rPr lang="bg-BG" b="1" dirty="0" smtClean="0">
                <a:ln w="9000" cmpd="sng">
                  <a:noFill/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Trebuchet MS" pitchFamily="34" charset="0"/>
              </a:rPr>
              <a:t>     шофьори, студенти и др.</a:t>
            </a:r>
            <a:endParaRPr lang="cs-CZ" b="1" dirty="0" smtClean="0">
              <a:ln w="9000" cmpd="sng">
                <a:noFill/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Trebuchet MS" pitchFamily="34" charset="0"/>
            </a:endParaRPr>
          </a:p>
          <a:p>
            <a:pPr algn="ctr"/>
            <a:endParaRPr lang="cs-CZ" sz="1400" b="1" cap="all" dirty="0" smtClean="0">
              <a:ln w="9000" cmpd="sng">
                <a:noFill/>
                <a:prstDash val="solid"/>
              </a:ln>
              <a:solidFill>
                <a:srgbClr val="FF3300"/>
              </a:solidFill>
              <a:effectLst>
                <a:reflection blurRad="12700" stA="28000" endPos="45000" dist="1000" dir="5400000" sy="-100000" algn="bl" rotWithShape="0"/>
              </a:effectLst>
              <a:latin typeface="Trebuchet MS" pitchFamily="34" charset="0"/>
            </a:endParaRPr>
          </a:p>
          <a:p>
            <a:pPr algn="ctr"/>
            <a:r>
              <a:rPr lang="cs-CZ" sz="1400" b="1" dirty="0" smtClean="0">
                <a:ln w="9000" cmpd="sng">
                  <a:noFill/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rebuchet MS" pitchFamily="34" charset="0"/>
              </a:rPr>
              <a:t>	        </a:t>
            </a:r>
            <a:r>
              <a:rPr lang="cs-CZ" sz="1400" b="1" dirty="0" smtClean="0">
                <a:latin typeface="Trebuchet MS" pitchFamily="34" charset="0"/>
              </a:rPr>
              <a:t>	</a:t>
            </a:r>
            <a:endParaRPr lang="cs-CZ" sz="1400" dirty="0">
              <a:latin typeface="Trebuchet MS" pitchFamily="34" charset="0"/>
            </a:endParaRPr>
          </a:p>
        </p:txBody>
      </p:sp>
      <p:pic>
        <p:nvPicPr>
          <p:cNvPr id="17" name="Picture 2" descr="K:\__ NANO Slováci\podklady k prezentacím\spanek_v_kancelari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2357430"/>
            <a:ext cx="2770197" cy="18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K:\__ NANO Slováci\podklady k prezentacím\únava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4714884"/>
            <a:ext cx="2703152" cy="18003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ovéPole 18"/>
          <p:cNvSpPr txBox="1"/>
          <p:nvPr/>
        </p:nvSpPr>
        <p:spPr>
          <a:xfrm>
            <a:off x="4067944" y="5949280"/>
            <a:ext cx="4004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FFFF"/>
                </a:solidFill>
                <a:latin typeface="Trebuchet MS" pitchFamily="34" charset="0"/>
              </a:rPr>
              <a:t>5 </a:t>
            </a:r>
            <a:r>
              <a:rPr lang="bg-BG" dirty="0" smtClean="0">
                <a:solidFill>
                  <a:srgbClr val="FFFFFF"/>
                </a:solidFill>
                <a:latin typeface="Trebuchet MS" pitchFamily="34" charset="0"/>
              </a:rPr>
              <a:t>часа естествен виталитет </a:t>
            </a:r>
            <a:r>
              <a:rPr lang="cs-CZ" dirty="0" smtClean="0">
                <a:solidFill>
                  <a:srgbClr val="FFFFFF"/>
                </a:solidFill>
                <a:latin typeface="Trebuchet MS" pitchFamily="34" charset="0"/>
              </a:rPr>
              <a:t>= </a:t>
            </a:r>
            <a:r>
              <a:rPr lang="bg-BG" dirty="0" smtClean="0">
                <a:solidFill>
                  <a:srgbClr val="FFFFFF"/>
                </a:solidFill>
                <a:latin typeface="Trebuchet MS" pitchFamily="34" charset="0"/>
              </a:rPr>
              <a:t>40 ст</a:t>
            </a:r>
            <a:endParaRPr lang="cs-CZ" dirty="0">
              <a:solidFill>
                <a:srgbClr val="FFFFFF"/>
              </a:solidFill>
              <a:latin typeface="Trebuchet MS" pitchFamily="34" charset="0"/>
            </a:endParaRPr>
          </a:p>
        </p:txBody>
      </p:sp>
      <p:pic>
        <p:nvPicPr>
          <p:cNvPr id="9217" name="Picture 1" descr="G:\__ NANO Slováci\foto produktů\Lavyl 3_1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6710" y="4500570"/>
            <a:ext cx="1547664" cy="2064766"/>
          </a:xfrm>
          <a:prstGeom prst="rect">
            <a:avLst/>
          </a:prstGeom>
          <a:noFill/>
        </p:spPr>
      </p:pic>
      <p:pic>
        <p:nvPicPr>
          <p:cNvPr id="15" name="Picture 14" descr="Nové Logo Lavylites barvy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2" name="Picture 11" descr="pg-12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4295"/>
            <a:ext cx="971600" cy="93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7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2771800" y="692696"/>
            <a:ext cx="4936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>
                <a:solidFill>
                  <a:srgbClr val="FF3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HAEVYL  IMPULSE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1533465"/>
            <a:ext cx="525658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latin typeface="Trebuchet MS"/>
                <a:cs typeface="Trebuchet MS"/>
              </a:rPr>
              <a:t>СУПЕР НАНО СОК</a:t>
            </a:r>
            <a:r>
              <a:rPr lang="en-US" b="1" dirty="0" smtClean="0">
                <a:latin typeface="Trebuchet MS"/>
                <a:cs typeface="Trebuchet MS"/>
              </a:rPr>
              <a:t> </a:t>
            </a:r>
            <a:r>
              <a:rPr lang="en-US" b="1" dirty="0">
                <a:latin typeface="Trebuchet MS"/>
                <a:cs typeface="Trebuchet MS"/>
              </a:rPr>
              <a:t>"HAEVYL IMPULSE"</a:t>
            </a:r>
            <a:endParaRPr lang="en-US" dirty="0">
              <a:latin typeface="Trebuchet MS"/>
              <a:cs typeface="Trebuchet MS"/>
            </a:endParaRPr>
          </a:p>
          <a:p>
            <a:endParaRPr lang="en-US" dirty="0">
              <a:latin typeface="Trebuchet MS"/>
              <a:cs typeface="Trebuchet MS"/>
            </a:endParaRPr>
          </a:p>
          <a:p>
            <a:r>
              <a:rPr lang="bg-BG" sz="1600" dirty="0" smtClean="0">
                <a:latin typeface="Trebuchet MS"/>
                <a:cs typeface="Trebuchet MS"/>
              </a:rPr>
              <a:t>Тонизиращ ефект за храносмилателния тракт и вътрешните органи</a:t>
            </a:r>
            <a:r>
              <a:rPr lang="en-US" sz="1600" dirty="0" smtClean="0">
                <a:latin typeface="Trebuchet MS"/>
                <a:cs typeface="Trebuchet MS"/>
              </a:rPr>
              <a:t>.</a:t>
            </a:r>
            <a:endParaRPr lang="en-US" sz="1600" dirty="0">
              <a:latin typeface="Trebuchet MS"/>
              <a:cs typeface="Trebuchet MS"/>
            </a:endParaRPr>
          </a:p>
          <a:p>
            <a:r>
              <a:rPr lang="bg-BG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Профилактика срещу цивилизационни заболявания, бактерии, плесени и др.</a:t>
            </a:r>
            <a:r>
              <a:rPr lang="en-US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.</a:t>
            </a:r>
            <a:endParaRPr lang="en-US" sz="1600" dirty="0">
              <a:solidFill>
                <a:srgbClr val="FFFF00"/>
              </a:solidFill>
              <a:latin typeface="Trebuchet MS"/>
              <a:cs typeface="Trebuchet MS"/>
            </a:endParaRPr>
          </a:p>
          <a:p>
            <a:r>
              <a:rPr lang="bg-BG" sz="1600" dirty="0" smtClean="0">
                <a:latin typeface="Trebuchet MS"/>
                <a:cs typeface="Trebuchet MS"/>
              </a:rPr>
              <a:t>Оптимизира задържането на водата в тялото</a:t>
            </a:r>
            <a:r>
              <a:rPr lang="en-US" sz="1600" dirty="0" smtClean="0">
                <a:latin typeface="Trebuchet MS"/>
                <a:cs typeface="Trebuchet MS"/>
              </a:rPr>
              <a:t>.</a:t>
            </a:r>
            <a:endParaRPr lang="en-US" sz="1600" dirty="0">
              <a:latin typeface="Trebuchet MS"/>
              <a:cs typeface="Trebuchet MS"/>
            </a:endParaRPr>
          </a:p>
          <a:p>
            <a:endParaRPr lang="en-US" sz="1600" dirty="0">
              <a:latin typeface="Trebuchet MS"/>
              <a:cs typeface="Trebuchet MS"/>
            </a:endParaRPr>
          </a:p>
          <a:p>
            <a:r>
              <a:rPr lang="bg-BG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Наноефектори</a:t>
            </a:r>
            <a:r>
              <a:rPr lang="en-US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Trebuchet MS"/>
                <a:cs typeface="Trebuchet MS"/>
              </a:rPr>
              <a:t>+ </a:t>
            </a:r>
            <a:r>
              <a:rPr lang="bg-BG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минимимум</a:t>
            </a:r>
            <a:r>
              <a:rPr lang="en-US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lang="en-US" sz="1600" dirty="0">
                <a:solidFill>
                  <a:srgbClr val="FFFF00"/>
                </a:solidFill>
                <a:latin typeface="Trebuchet MS"/>
                <a:cs typeface="Trebuchet MS"/>
              </a:rPr>
              <a:t>2 </a:t>
            </a:r>
            <a:r>
              <a:rPr lang="bg-BG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други технологии</a:t>
            </a:r>
            <a:r>
              <a:rPr lang="en-US" sz="1600" dirty="0" smtClean="0">
                <a:solidFill>
                  <a:srgbClr val="FFFF00"/>
                </a:solidFill>
                <a:latin typeface="Trebuchet MS"/>
                <a:cs typeface="Trebuchet MS"/>
              </a:rPr>
              <a:t>.</a:t>
            </a:r>
            <a:endParaRPr lang="en-US" sz="1600" dirty="0">
              <a:solidFill>
                <a:srgbClr val="FFFF00"/>
              </a:solidFill>
              <a:latin typeface="Trebuchet MS"/>
              <a:cs typeface="Trebuchet MS"/>
            </a:endParaRPr>
          </a:p>
          <a:p>
            <a:endParaRPr lang="en-US" sz="1600" dirty="0">
              <a:latin typeface="Trebuchet MS"/>
              <a:cs typeface="Trebuchet MS"/>
            </a:endParaRPr>
          </a:p>
          <a:p>
            <a:r>
              <a:rPr lang="bg-BG" sz="1600" b="1" dirty="0" smtClean="0">
                <a:solidFill>
                  <a:srgbClr val="FFFF00"/>
                </a:solidFill>
                <a:latin typeface="Trebuchet MS"/>
                <a:cs typeface="Trebuchet MS"/>
              </a:rPr>
              <a:t>Напитка концентрат </a:t>
            </a:r>
            <a:r>
              <a:rPr lang="en-US" sz="1600" b="1" dirty="0" smtClean="0">
                <a:solidFill>
                  <a:srgbClr val="FFFF00"/>
                </a:solidFill>
                <a:latin typeface="Trebuchet MS"/>
                <a:cs typeface="Trebuchet MS"/>
              </a:rPr>
              <a:t>450 </a:t>
            </a:r>
            <a:r>
              <a:rPr lang="en-US" sz="1600" b="1" dirty="0">
                <a:solidFill>
                  <a:srgbClr val="FFFF00"/>
                </a:solidFill>
                <a:latin typeface="Trebuchet MS"/>
                <a:cs typeface="Trebuchet MS"/>
              </a:rPr>
              <a:t>ml = 30 </a:t>
            </a:r>
            <a:r>
              <a:rPr lang="bg-BG" sz="1600" b="1" dirty="0" smtClean="0">
                <a:solidFill>
                  <a:srgbClr val="FFFF00"/>
                </a:solidFill>
                <a:latin typeface="Trebuchet MS"/>
                <a:cs typeface="Trebuchet MS"/>
              </a:rPr>
              <a:t>литра</a:t>
            </a:r>
            <a:r>
              <a:rPr lang="en-US" sz="1600" b="1" dirty="0" smtClean="0">
                <a:solidFill>
                  <a:srgbClr val="FFFF00"/>
                </a:solidFill>
                <a:latin typeface="Trebuchet MS"/>
                <a:cs typeface="Trebuchet MS"/>
              </a:rPr>
              <a:t> </a:t>
            </a:r>
            <a:r>
              <a:rPr lang="bg-BG" sz="1600" b="1" dirty="0" smtClean="0">
                <a:solidFill>
                  <a:srgbClr val="FFFF00"/>
                </a:solidFill>
                <a:latin typeface="Trebuchet MS"/>
                <a:cs typeface="Trebuchet MS"/>
              </a:rPr>
              <a:t>сок</a:t>
            </a:r>
            <a:endParaRPr lang="en-US" sz="1600" dirty="0">
              <a:solidFill>
                <a:srgbClr val="FFFF00"/>
              </a:solidFill>
              <a:latin typeface="Trebuchet MS"/>
              <a:cs typeface="Trebuchet MS"/>
            </a:endParaRPr>
          </a:p>
          <a:p>
            <a:endParaRPr lang="en-US" sz="1600" b="1" dirty="0">
              <a:latin typeface="Trebuchet MS"/>
              <a:cs typeface="Trebuchet MS"/>
            </a:endParaRPr>
          </a:p>
          <a:p>
            <a:r>
              <a:rPr lang="en-US" sz="1600" dirty="0">
                <a:latin typeface="Trebuchet MS"/>
                <a:cs typeface="Trebuchet MS"/>
              </a:rPr>
              <a:t>- </a:t>
            </a:r>
            <a:r>
              <a:rPr lang="bg-BG" sz="1600" dirty="0" smtClean="0">
                <a:latin typeface="Trebuchet MS"/>
                <a:cs typeface="Trebuchet MS"/>
              </a:rPr>
              <a:t>препоръчана</a:t>
            </a:r>
            <a:r>
              <a:rPr lang="en-US" sz="1600" b="1" dirty="0" smtClean="0">
                <a:latin typeface="Trebuchet MS"/>
                <a:cs typeface="Trebuchet MS"/>
              </a:rPr>
              <a:t> </a:t>
            </a:r>
            <a:r>
              <a:rPr lang="bg-BG" sz="1600" b="1" dirty="0" smtClean="0">
                <a:latin typeface="Trebuchet MS"/>
                <a:cs typeface="Trebuchet MS"/>
              </a:rPr>
              <a:t>ДНЕВНА ДОЗА е</a:t>
            </a:r>
            <a:r>
              <a:rPr lang="en-US" sz="1600" b="1" dirty="0" smtClean="0">
                <a:latin typeface="Trebuchet MS"/>
                <a:cs typeface="Trebuchet MS"/>
              </a:rPr>
              <a:t> </a:t>
            </a:r>
            <a:r>
              <a:rPr lang="en-US" sz="1600" b="1" dirty="0">
                <a:latin typeface="Trebuchet MS"/>
                <a:cs typeface="Trebuchet MS"/>
              </a:rPr>
              <a:t>15 ml</a:t>
            </a:r>
            <a:r>
              <a:rPr lang="en-US" sz="1600" dirty="0">
                <a:latin typeface="Trebuchet MS"/>
                <a:cs typeface="Trebuchet MS"/>
              </a:rPr>
              <a:t> </a:t>
            </a:r>
            <a:r>
              <a:rPr lang="bg-BG" sz="1600" dirty="0" smtClean="0">
                <a:latin typeface="Trebuchet MS"/>
                <a:cs typeface="Trebuchet MS"/>
              </a:rPr>
              <a:t>т този концентрат разтворени във вода</a:t>
            </a:r>
            <a:endParaRPr lang="en-US" sz="1600" dirty="0">
              <a:latin typeface="Trebuchet MS"/>
              <a:cs typeface="Trebuchet MS"/>
            </a:endParaRPr>
          </a:p>
          <a:p>
            <a:pPr>
              <a:buFontTx/>
              <a:buChar char="-"/>
            </a:pPr>
            <a:r>
              <a:rPr lang="bg-BG" sz="1600" dirty="0" smtClean="0">
                <a:latin typeface="Trebuchet MS"/>
                <a:cs typeface="Trebuchet MS"/>
              </a:rPr>
              <a:t> да се пие разреден във вода през целия ден или разделен на две дози по 7.5 мл сутрин и вечер.</a:t>
            </a:r>
          </a:p>
          <a:p>
            <a:pPr>
              <a:buFontTx/>
              <a:buChar char="-"/>
            </a:pPr>
            <a:endParaRPr lang="bg-BG" sz="1600" dirty="0" smtClean="0">
              <a:latin typeface="Trebuchet MS"/>
              <a:cs typeface="Trebuchet MS"/>
            </a:endParaRPr>
          </a:p>
          <a:p>
            <a:r>
              <a:rPr lang="bg-BG" sz="1600" b="1" dirty="0" smtClean="0">
                <a:latin typeface="Trebuchet MS"/>
                <a:cs typeface="Trebuchet MS"/>
              </a:rPr>
              <a:t>Една опаковка е предназначена приблизително за 1 месец</a:t>
            </a:r>
            <a:endParaRPr lang="en-US" sz="1600" b="1" dirty="0">
              <a:latin typeface="Trebuchet MS"/>
              <a:cs typeface="Trebuchet MS"/>
            </a:endParaRPr>
          </a:p>
          <a:p>
            <a:endParaRPr lang="en-US" sz="1600" dirty="0">
              <a:latin typeface="Trebuchet MS"/>
              <a:cs typeface="Trebuchet MS"/>
            </a:endParaRPr>
          </a:p>
          <a:p>
            <a:endParaRPr lang="en-US" sz="1600" dirty="0">
              <a:latin typeface="Trebuchet MS"/>
              <a:cs typeface="Trebuchet MS"/>
            </a:endParaRPr>
          </a:p>
        </p:txBody>
      </p:sp>
      <p:pic>
        <p:nvPicPr>
          <p:cNvPr id="11" name="Picture 10" descr="Nové Logo Lavylites barvy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12" name="Picture 11" descr="pg-1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4295"/>
            <a:ext cx="971600" cy="933705"/>
          </a:xfrm>
          <a:prstGeom prst="rect">
            <a:avLst/>
          </a:prstGeom>
        </p:spPr>
      </p:pic>
      <p:pic>
        <p:nvPicPr>
          <p:cNvPr id="2" name="Picture 1" descr="005 HAEVYL 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60" y="1714488"/>
            <a:ext cx="3563888" cy="3563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24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__NANO Slováci\LOGO FINAL\Nanoeffect 4 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3119" y="5949280"/>
            <a:ext cx="1445310" cy="7309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__NANO Slováci\LOGO FINAL\květ života žluto modrý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08546"/>
            <a:ext cx="576064" cy="576064"/>
          </a:xfrm>
          <a:prstGeom prst="rect">
            <a:avLst/>
          </a:prstGeom>
          <a:noFill/>
        </p:spPr>
      </p:pic>
      <p:pic>
        <p:nvPicPr>
          <p:cNvPr id="6" name="Picture 5" descr="Nové Logo Lavylites barvy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888" y="188640"/>
            <a:ext cx="657614" cy="1152128"/>
          </a:xfrm>
          <a:prstGeom prst="rect">
            <a:avLst/>
          </a:prstGeom>
        </p:spPr>
      </p:pic>
      <p:pic>
        <p:nvPicPr>
          <p:cNvPr id="2" name="Picture 1" descr="kávička 1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84784"/>
            <a:ext cx="6336704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40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To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5771</TotalTime>
  <Words>1451</Words>
  <Application>Microsoft Office PowerPoint</Application>
  <PresentationFormat>Презентация на цял екран (4:3)</PresentationFormat>
  <Paragraphs>351</Paragraphs>
  <Slides>27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27</vt:i4>
      </vt:variant>
    </vt:vector>
  </HeadingPairs>
  <TitlesOfParts>
    <vt:vector size="35" baseType="lpstr">
      <vt:lpstr>Arial</vt:lpstr>
      <vt:lpstr>Calibri</vt:lpstr>
      <vt:lpstr>Constantia</vt:lpstr>
      <vt:lpstr>Times New Roman</vt:lpstr>
      <vt:lpstr>Trebuchet MS</vt:lpstr>
      <vt:lpstr>Trebuchet MS Bold</vt:lpstr>
      <vt:lpstr>Wingdings 2</vt:lpstr>
      <vt:lpstr>Tok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Ahoj tohle je hezký nadpis</dc:title>
  <dc:creator>oem</dc:creator>
  <cp:lastModifiedBy>Gigabyte</cp:lastModifiedBy>
  <cp:revision>414</cp:revision>
  <cp:lastPrinted>2014-07-01T09:02:32Z</cp:lastPrinted>
  <dcterms:created xsi:type="dcterms:W3CDTF">2014-06-14T13:51:53Z</dcterms:created>
  <dcterms:modified xsi:type="dcterms:W3CDTF">2016-03-06T12:27:05Z</dcterms:modified>
</cp:coreProperties>
</file>